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p:notesSz cx="6858000" cy="9144000"/>
  <p:embeddedFontLst>
    <p:embeddedFont>
      <p:font typeface="Raleway" charset="0"/>
      <p:regular r:id="rId27"/>
      <p:bold r:id="rId28"/>
      <p:italic r:id="rId29"/>
      <p:boldItalic r:id="rId30"/>
    </p:embeddedFont>
    <p:embeddedFont>
      <p:font typeface="Roboto" charset="0"/>
      <p:regular r:id="rId31"/>
      <p:bold r:id="rId32"/>
      <p:italic r:id="rId33"/>
      <p:boldItalic r:id="rId34"/>
    </p:embeddedFont>
    <p:embeddedFont>
      <p:font typeface="Lato" charset="0"/>
      <p:regular r:id="rId35"/>
      <p:bold r:id="rId36"/>
      <p:italic r:id="rId37"/>
      <p:boldItalic r:id="rId38"/>
    </p:embeddedFont>
    <p:embeddedFont>
      <p:font typeface="Source Code Pro" charset="0"/>
      <p:regular r:id="rId39"/>
      <p:bold r:id="rId40"/>
      <p:italic r:id="rId41"/>
      <p:boldItalic r:id="rId42"/>
    </p:embeddedFont>
    <p:embeddedFont>
      <p:font typeface="Roboto Mono" charset="0"/>
      <p:regular r:id="rId43"/>
      <p:bold r:id="rId44"/>
      <p:italic r:id="rId45"/>
      <p:boldItalic r:id="rId46"/>
    </p:embeddedFont>
    <p:embeddedFont>
      <p:font typeface="Source Sans Pro" charset="0"/>
      <p:regular r:id="rId47"/>
      <p:bold r:id="rId48"/>
      <p:italic r:id="rId49"/>
      <p:boldItalic r:id="rId50"/>
    </p:embeddedFont>
    <p:embeddedFont>
      <p:font typeface="Open Sans"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057A734-1EF5-4604-BB5B-C22F5F0137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5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font" Target="fonts/font28.fntdata"/><Relationship Id="rId53" Type="http://schemas.openxmlformats.org/officeDocument/2006/relationships/font" Target="fonts/font27.fntdata"/><Relationship Id="rId52" Type="http://schemas.openxmlformats.org/officeDocument/2006/relationships/font" Target="fonts/font26.fntdata"/><Relationship Id="rId51" Type="http://schemas.openxmlformats.org/officeDocument/2006/relationships/font" Target="fonts/font25.fntdata"/><Relationship Id="rId50" Type="http://schemas.openxmlformats.org/officeDocument/2006/relationships/font" Target="fonts/font24.fntdata"/><Relationship Id="rId5" Type="http://schemas.openxmlformats.org/officeDocument/2006/relationships/slide" Target="slides/slide2.xml"/><Relationship Id="rId49" Type="http://schemas.openxmlformats.org/officeDocument/2006/relationships/font" Target="fonts/font23.fntdata"/><Relationship Id="rId48" Type="http://schemas.openxmlformats.org/officeDocument/2006/relationships/font" Target="fonts/font22.fntdata"/><Relationship Id="rId47" Type="http://schemas.openxmlformats.org/officeDocument/2006/relationships/font" Target="fonts/font21.fntdata"/><Relationship Id="rId46" Type="http://schemas.openxmlformats.org/officeDocument/2006/relationships/font" Target="fonts/font20.fntdata"/><Relationship Id="rId45" Type="http://schemas.openxmlformats.org/officeDocument/2006/relationships/font" Target="fonts/font19.fntdata"/><Relationship Id="rId44" Type="http://schemas.openxmlformats.org/officeDocument/2006/relationships/font" Target="fonts/font18.fntdata"/><Relationship Id="rId43" Type="http://schemas.openxmlformats.org/officeDocument/2006/relationships/font" Target="fonts/font17.fntdata"/><Relationship Id="rId42" Type="http://schemas.openxmlformats.org/officeDocument/2006/relationships/font" Target="fonts/font16.fntdata"/><Relationship Id="rId41" Type="http://schemas.openxmlformats.org/officeDocument/2006/relationships/font" Target="fonts/font15.fntdata"/><Relationship Id="rId40" Type="http://schemas.openxmlformats.org/officeDocument/2006/relationships/font" Target="fonts/font14.fntdata"/><Relationship Id="rId4" Type="http://schemas.openxmlformats.org/officeDocument/2006/relationships/notesMaster" Target="notesMasters/notesMaster1.xml"/><Relationship Id="rId39" Type="http://schemas.openxmlformats.org/officeDocument/2006/relationships/font" Target="fonts/font13.fntdata"/><Relationship Id="rId38" Type="http://schemas.openxmlformats.org/officeDocument/2006/relationships/font" Target="fonts/font12.fntdata"/><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1145c9d9e40_1_6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145c9d9e40_1_6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can install Hyperledger Explorer in 2 ways:</a:t>
            </a:r>
            <a:endParaRPr lang="en-GB"/>
          </a:p>
          <a:p>
            <a:pPr marL="457200" lvl="0" indent="-298450" algn="l" rtl="0">
              <a:spcBef>
                <a:spcPts val="0"/>
              </a:spcBef>
              <a:spcAft>
                <a:spcPts val="0"/>
              </a:spcAft>
              <a:buSzPts val="1100"/>
              <a:buAutoNum type="arabicPeriod"/>
            </a:pPr>
            <a:r>
              <a:rPr lang="en-GB"/>
              <a:t>We can use the Docker container provided by Hyperledger, or</a:t>
            </a:r>
            <a:endParaRPr lang="en-GB"/>
          </a:p>
          <a:p>
            <a:pPr marL="457200" lvl="0" indent="-298450" algn="l" rtl="0">
              <a:spcBef>
                <a:spcPts val="0"/>
              </a:spcBef>
              <a:spcAft>
                <a:spcPts val="0"/>
              </a:spcAft>
              <a:buSzPts val="1100"/>
              <a:buAutoNum type="arabicPeriod"/>
            </a:pPr>
            <a:r>
              <a:rPr lang="en-GB"/>
              <a:t>We could also use the codebase provided in the project’s github page.</a:t>
            </a:r>
            <a:endParaRPr lang="en-GB"/>
          </a:p>
          <a:p>
            <a:pPr marL="0" lvl="0" indent="0" algn="l" rtl="0">
              <a:spcBef>
                <a:spcPts val="0"/>
              </a:spcBef>
              <a:spcAft>
                <a:spcPts val="0"/>
              </a:spcAft>
              <a:buNone/>
            </a:pPr>
          </a:p>
          <a:p>
            <a:pPr marL="0" lvl="0" indent="0" algn="l" rtl="0">
              <a:spcBef>
                <a:spcPts val="0"/>
              </a:spcBef>
              <a:spcAft>
                <a:spcPts val="0"/>
              </a:spcAft>
              <a:buNone/>
            </a:pPr>
            <a:r>
              <a:rPr lang="en-GB"/>
              <a:t>We are using Docker is an easier because all dependencies are pre-installed and we don’t have go through the task of cloning the huge github repo, setting up the PostgreSQL database and building the whole codebase.</a:t>
            </a:r>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3" name="Shape 163"/>
        <p:cNvGrpSpPr/>
        <p:nvPr/>
      </p:nvGrpSpPr>
      <p:grpSpPr>
        <a:xfrm>
          <a:off x="0" y="0"/>
          <a:ext cx="0" cy="0"/>
          <a:chOff x="0" y="0"/>
          <a:chExt cx="0" cy="0"/>
        </a:xfrm>
      </p:grpSpPr>
      <p:sp>
        <p:nvSpPr>
          <p:cNvPr id="164" name="Google Shape;164;g1145c9d9e40_1_6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45c9d9e40_1_6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running the docker containers, we need to install Docker and Docker Compose. We should also get a Hyperledger Fabric Network up and running. After all, the Explorer’s function is to show the nodes, blocks, transactions info of the connected Fabric network. So, having a Fabric network is essential. We have also provided the links to the tutorials </a:t>
            </a:r>
            <a:r>
              <a:rPr lang="en-GB">
                <a:solidFill>
                  <a:schemeClr val="dk1"/>
                </a:solidFill>
              </a:rPr>
              <a:t>and commands</a:t>
            </a:r>
            <a:r>
              <a:rPr lang="en-GB"/>
              <a:t> for installing each one of these </a:t>
            </a:r>
            <a:r>
              <a:rPr lang="en-GB"/>
              <a:t>prerequisites</a:t>
            </a:r>
            <a:r>
              <a:rPr lang="en-GB"/>
              <a:t>. Also</a:t>
            </a:r>
            <a:r>
              <a:rPr lang="en-GB"/>
              <a:t> the setup of fabric network has been explained by another group today.</a:t>
            </a:r>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1145c9d9e40_1_6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45c9d9e40_1_6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installing the prerequisites, we need to fetch some configuration files from the Explorer’s Github Repository and edit them. So, here are the files:</a:t>
            </a:r>
            <a:endParaRPr lang="en-GB"/>
          </a:p>
          <a:p>
            <a:pPr marL="457200" lvl="0" indent="-298450" algn="l" rtl="0">
              <a:spcBef>
                <a:spcPts val="0"/>
              </a:spcBef>
              <a:spcAft>
                <a:spcPts val="0"/>
              </a:spcAft>
              <a:buSzPts val="1100"/>
              <a:buAutoNum type="arabicPeriod"/>
            </a:pPr>
            <a:r>
              <a:rPr lang="en-GB" b="1"/>
              <a:t>d</a:t>
            </a:r>
            <a:r>
              <a:rPr lang="en-GB" b="1"/>
              <a:t>ocker-composer</a:t>
            </a:r>
            <a:r>
              <a:rPr lang="en-GB"/>
              <a:t> consists of the name of the fabric network the explorer container has to connect to. It also has paths to the connection profiles of the fabric network.</a:t>
            </a:r>
            <a:endParaRPr lang="en-GB"/>
          </a:p>
          <a:p>
            <a:pPr marL="457200" lvl="0" indent="-298450" algn="l" rtl="0">
              <a:spcBef>
                <a:spcPts val="0"/>
              </a:spcBef>
              <a:spcAft>
                <a:spcPts val="0"/>
              </a:spcAft>
              <a:buSzPts val="1100"/>
              <a:buAutoNum type="arabicPeriod"/>
            </a:pPr>
            <a:r>
              <a:rPr lang="en-GB" b="1"/>
              <a:t>test-network</a:t>
            </a:r>
            <a:r>
              <a:rPr lang="en-GB"/>
              <a:t> consists of the admin credentials and also the information of the nodes, which are referred as peers in hyperledger terms, present in the fabric network</a:t>
            </a:r>
            <a:endParaRPr lang="en-GB"/>
          </a:p>
          <a:p>
            <a:pPr marL="457200" lvl="0" indent="-298450" algn="l" rtl="0">
              <a:spcBef>
                <a:spcPts val="0"/>
              </a:spcBef>
              <a:spcAft>
                <a:spcPts val="0"/>
              </a:spcAft>
              <a:buSzPts val="1100"/>
              <a:buAutoNum type="arabicPeriod"/>
            </a:pPr>
            <a:r>
              <a:rPr lang="en-GB" b="1"/>
              <a:t>config</a:t>
            </a:r>
            <a:r>
              <a:rPr lang="en-GB"/>
              <a:t> consists of the test network information</a:t>
            </a:r>
            <a:endParaRPr lang="en-GB"/>
          </a:p>
          <a:p>
            <a:pPr marL="0" lvl="0" indent="0" algn="l" rtl="0">
              <a:spcBef>
                <a:spcPts val="0"/>
              </a:spcBef>
              <a:spcAft>
                <a:spcPts val="0"/>
              </a:spcAft>
              <a:buNone/>
            </a:pPr>
            <a:r>
              <a:rPr lang="en-GB"/>
              <a:t>You can download all these into a directory as shown in the screenshot here using the commands we have written here</a:t>
            </a:r>
            <a:endParaRPr lang="en-GB"/>
          </a:p>
          <a:p>
            <a:pPr marL="0" lvl="0" indent="0" algn="l" rtl="0">
              <a:spcBef>
                <a:spcPts val="0"/>
              </a:spcBef>
              <a:spcAft>
                <a:spcPts val="0"/>
              </a:spcAft>
              <a:buNone/>
            </a:pPr>
          </a:p>
          <a:p>
            <a:pPr marL="0" lvl="0" indent="0" algn="l" rtl="0">
              <a:spcBef>
                <a:spcPts val="0"/>
              </a:spcBef>
              <a:spcAft>
                <a:spcPts val="0"/>
              </a:spcAft>
              <a:buNone/>
            </a:pPr>
            <a:r>
              <a:rPr lang="en-GB"/>
              <a:t>We had set up a hyperledger fabric network in the prerequisites section. So, now we will copy two configuration folders of the fabric network into the explorer’s files.</a:t>
            </a:r>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7" name="Shape 177"/>
        <p:cNvGrpSpPr/>
        <p:nvPr/>
      </p:nvGrpSpPr>
      <p:grpSpPr>
        <a:xfrm>
          <a:off x="0" y="0"/>
          <a:ext cx="0" cy="0"/>
          <a:chOff x="0" y="0"/>
          <a:chExt cx="0" cy="0"/>
        </a:xfrm>
      </p:grpSpPr>
      <p:sp>
        <p:nvSpPr>
          <p:cNvPr id="178" name="Google Shape;178;g1145c9d9e40_1_6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145c9d9e40_1_6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After installing the prerequisites, we need to fetch some configuration files from the Explorer’s Github Repository and edit them. So, here are the files:</a:t>
            </a:r>
            <a:endParaRPr>
              <a:solidFill>
                <a:schemeClr val="dk1"/>
              </a:solidFill>
            </a:endParaRPr>
          </a:p>
          <a:p>
            <a:pPr marL="457200" lvl="0" indent="-298450" algn="l" rtl="0">
              <a:spcBef>
                <a:spcPts val="0"/>
              </a:spcBef>
              <a:spcAft>
                <a:spcPts val="0"/>
              </a:spcAft>
              <a:buClr>
                <a:schemeClr val="dk1"/>
              </a:buClr>
              <a:buSzPts val="1100"/>
              <a:buAutoNum type="arabicPeriod"/>
            </a:pPr>
            <a:r>
              <a:rPr lang="en-GB" b="1">
                <a:solidFill>
                  <a:schemeClr val="dk1"/>
                </a:solidFill>
              </a:rPr>
              <a:t>docker-composer</a:t>
            </a:r>
            <a:r>
              <a:rPr lang="en-GB">
                <a:solidFill>
                  <a:schemeClr val="dk1"/>
                </a:solidFill>
              </a:rPr>
              <a:t> consists of the name of the fabric network the explorer container has to connect to. It also has paths to the connection profiles of the fabric network.</a:t>
            </a:r>
            <a:endParaRPr>
              <a:solidFill>
                <a:schemeClr val="dk1"/>
              </a:solidFill>
            </a:endParaRPr>
          </a:p>
          <a:p>
            <a:pPr marL="457200" lvl="0" indent="-298450" algn="l" rtl="0">
              <a:spcBef>
                <a:spcPts val="0"/>
              </a:spcBef>
              <a:spcAft>
                <a:spcPts val="0"/>
              </a:spcAft>
              <a:buClr>
                <a:schemeClr val="dk1"/>
              </a:buClr>
              <a:buSzPts val="1100"/>
              <a:buAutoNum type="arabicPeriod"/>
            </a:pPr>
            <a:r>
              <a:rPr lang="en-GB" b="1">
                <a:solidFill>
                  <a:schemeClr val="dk1"/>
                </a:solidFill>
              </a:rPr>
              <a:t>test-network</a:t>
            </a:r>
            <a:r>
              <a:rPr lang="en-GB">
                <a:solidFill>
                  <a:schemeClr val="dk1"/>
                </a:solidFill>
              </a:rPr>
              <a:t> consists of the admin credentials and also the information of the nodes, which are referred as peers in hyperledger terms, present in the fabric network</a:t>
            </a:r>
            <a:endParaRPr>
              <a:solidFill>
                <a:schemeClr val="dk1"/>
              </a:solidFill>
            </a:endParaRPr>
          </a:p>
          <a:p>
            <a:pPr marL="457200" lvl="0" indent="-298450" algn="l" rtl="0">
              <a:spcBef>
                <a:spcPts val="0"/>
              </a:spcBef>
              <a:spcAft>
                <a:spcPts val="0"/>
              </a:spcAft>
              <a:buClr>
                <a:schemeClr val="dk1"/>
              </a:buClr>
              <a:buSzPts val="1100"/>
              <a:buAutoNum type="arabicPeriod"/>
            </a:pPr>
            <a:r>
              <a:rPr lang="en-GB" b="1">
                <a:solidFill>
                  <a:schemeClr val="dk1"/>
                </a:solidFill>
              </a:rPr>
              <a:t>config</a:t>
            </a:r>
            <a:r>
              <a:rPr lang="en-GB">
                <a:solidFill>
                  <a:schemeClr val="dk1"/>
                </a:solidFill>
              </a:rPr>
              <a:t> consists of the test network information</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You can download all these into a directory as shown in the screenshot here using the commands we have written here</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We had set up a hyperledger fabric network in the prerequisites section. So, now we will copy two configuration folders of the fabric network into the explorer’s files.</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1145c9d9e40_1_6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145c9d9e40_1_6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configuring the explorer’s docker container, we will now take a look at the explorer. We will start it’s docker container by running the command: </a:t>
            </a:r>
            <a:r>
              <a:rPr lang="en-GB" b="1"/>
              <a:t>docker-compose up -d</a:t>
            </a:r>
            <a:endParaRPr lang="en-GB" b="1"/>
          </a:p>
          <a:p>
            <a:pPr marL="0" lvl="0" indent="0" algn="l" rtl="0">
              <a:spcBef>
                <a:spcPts val="0"/>
              </a:spcBef>
              <a:spcAft>
                <a:spcPts val="0"/>
              </a:spcAft>
              <a:buNone/>
            </a:pPr>
          </a:p>
          <a:p>
            <a:pPr marL="0" lvl="0" indent="0" algn="l" rtl="0">
              <a:spcBef>
                <a:spcPts val="0"/>
              </a:spcBef>
              <a:spcAft>
                <a:spcPts val="0"/>
              </a:spcAft>
              <a:buNone/>
            </a:pPr>
            <a:r>
              <a:rPr lang="en-GB"/>
              <a:t>Then, we will be able access the explorer’s GUI at 8080 port of localhost.</a:t>
            </a:r>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1145c9d9e40_1_7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145c9d9e40_1_7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1145c9d9e40_1_7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45c9d9e40_1_7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g1145c9d9e40_1_6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145c9d9e40_1_6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1145c9d9e40_1_7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145c9d9e40_1_7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1145c9d9e40_1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45c9d9e40_1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1145c9d9e40_0_4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45c9d9e40_0_4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rPr>
              <a:t>This is a quick recap about Hyperledger Cactus:</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It is an open-source project that aims to provide a decentralized, adaptable and secure integration between blockchain networks.</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It was initially proposed under the name Blockchain Integration Framework and allows users to transact on multiple distributed ledgers without introducing yet another competing blockchain.</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It offers a protocol to solve fragmentation and interoperability between heterogeneous system architecture.</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It consists of:</a:t>
            </a:r>
            <a:endParaRPr sz="1300">
              <a:solidFill>
                <a:schemeClr val="dk1"/>
              </a:solidFill>
            </a:endParaRPr>
          </a:p>
          <a:p>
            <a:pPr marL="914400" lvl="1" indent="-311150" algn="l" rtl="0">
              <a:spcBef>
                <a:spcPts val="0"/>
              </a:spcBef>
              <a:spcAft>
                <a:spcPts val="0"/>
              </a:spcAft>
              <a:buClr>
                <a:schemeClr val="dk1"/>
              </a:buClr>
              <a:buSzPts val="1300"/>
              <a:buChar char="○"/>
            </a:pPr>
            <a:r>
              <a:rPr lang="en-GB" sz="1300">
                <a:solidFill>
                  <a:schemeClr val="dk1"/>
                </a:solidFill>
              </a:rPr>
              <a:t>Ledger Plugins – they provide the mechanism to communicate with various DLT platforms (Hyperledger Fabric, Corda, Go-Ethereum, Corda OS, Hyperledger Besu, Quorum, Hyperledger Sawtooth)</a:t>
            </a:r>
            <a:endParaRPr sz="1300">
              <a:solidFill>
                <a:schemeClr val="dk1"/>
              </a:solidFill>
            </a:endParaRPr>
          </a:p>
          <a:p>
            <a:pPr marL="914400" lvl="1" indent="-311150" algn="l" rtl="0">
              <a:spcBef>
                <a:spcPts val="0"/>
              </a:spcBef>
              <a:spcAft>
                <a:spcPts val="0"/>
              </a:spcAft>
              <a:buClr>
                <a:schemeClr val="dk1"/>
              </a:buClr>
              <a:buSzPts val="1300"/>
              <a:buChar char="○"/>
            </a:pPr>
            <a:r>
              <a:rPr lang="en-GB" sz="1300">
                <a:solidFill>
                  <a:schemeClr val="dk1"/>
                </a:solidFill>
              </a:rPr>
              <a:t>Business Logic Plugin samples – these plugin samples help the application integrate multiple blockchains</a:t>
            </a:r>
            <a:endParaRPr sz="1300">
              <a:solidFill>
                <a:schemeClr val="dk1"/>
              </a:solidFill>
            </a:endParaRPr>
          </a:p>
          <a:p>
            <a:pPr marL="914400" lvl="1" indent="-311150" algn="l" rtl="0">
              <a:spcBef>
                <a:spcPts val="0"/>
              </a:spcBef>
              <a:spcAft>
                <a:spcPts val="0"/>
              </a:spcAft>
              <a:buClr>
                <a:schemeClr val="dk1"/>
              </a:buClr>
              <a:buSzPts val="1300"/>
              <a:buChar char="○"/>
            </a:pPr>
            <a:r>
              <a:rPr lang="en-GB" sz="1300">
                <a:solidFill>
                  <a:schemeClr val="dk1"/>
                </a:solidFill>
              </a:rPr>
              <a:t>Various Support Libraries – these are utility libraries that make programming business logic plugins easy.</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These modules accelerate the development of an integrated services application</a:t>
            </a:r>
            <a:endParaRPr sz="1300">
              <a:solidFill>
                <a:schemeClr val="dk1"/>
              </a:solidFill>
            </a:endParaRPr>
          </a:p>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g1145c9d9e40_0_4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45c9d9e40_0_4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g1145c9d9e40_1_6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145c9d9e40_1_6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latin typeface="Lato" panose="020F0502020204030203"/>
                <a:ea typeface="Lato" panose="020F0502020204030203"/>
                <a:cs typeface="Lato" panose="020F0502020204030203"/>
                <a:sym typeface="Lato" panose="020F0502020204030203"/>
              </a:rPr>
              <a:t>To install Hyperledger Cactus, we need to</a:t>
            </a:r>
            <a:endParaRPr sz="1300">
              <a:latin typeface="Lato" panose="020F0502020204030203"/>
              <a:ea typeface="Lato" panose="020F0502020204030203"/>
              <a:cs typeface="Lato" panose="020F0502020204030203"/>
              <a:sym typeface="Lato" panose="020F0502020204030203"/>
            </a:endParaRPr>
          </a:p>
          <a:p>
            <a:pPr marL="457200" lvl="0" indent="-311150" algn="l" rtl="0">
              <a:lnSpc>
                <a:spcPct val="200000"/>
              </a:lnSpc>
              <a:spcBef>
                <a:spcPts val="0"/>
              </a:spcBef>
              <a:spcAft>
                <a:spcPts val="0"/>
              </a:spcAft>
              <a:buClr>
                <a:srgbClr val="1A1A1A"/>
              </a:buClr>
              <a:buSzPts val="1300"/>
              <a:buFont typeface="Lato" panose="020F0502020204030203"/>
              <a:buAutoNum type="arabicPeriod"/>
            </a:pPr>
            <a:r>
              <a:rPr lang="en-GB" sz="1300">
                <a:solidFill>
                  <a:srgbClr val="1A1A1A"/>
                </a:solidFill>
                <a:latin typeface="Lato" panose="020F0502020204030203"/>
                <a:ea typeface="Lato" panose="020F0502020204030203"/>
                <a:cs typeface="Lato" panose="020F0502020204030203"/>
                <a:sym typeface="Lato" panose="020F0502020204030203"/>
              </a:rPr>
              <a:t>Ensure that Docker is installed and working on our computer.</a:t>
            </a:r>
            <a:endParaRPr sz="1300">
              <a:solidFill>
                <a:srgbClr val="1A1A1A"/>
              </a:solidFill>
              <a:latin typeface="Lato" panose="020F0502020204030203"/>
              <a:ea typeface="Lato" panose="020F0502020204030203"/>
              <a:cs typeface="Lato" panose="020F0502020204030203"/>
              <a:sym typeface="Lato" panose="020F0502020204030203"/>
            </a:endParaRPr>
          </a:p>
          <a:p>
            <a:pPr marL="457200" lvl="0" indent="-311150" algn="l" rtl="0">
              <a:lnSpc>
                <a:spcPct val="200000"/>
              </a:lnSpc>
              <a:spcBef>
                <a:spcPts val="0"/>
              </a:spcBef>
              <a:spcAft>
                <a:spcPts val="0"/>
              </a:spcAft>
              <a:buClr>
                <a:srgbClr val="1A1A1A"/>
              </a:buClr>
              <a:buSzPts val="1300"/>
              <a:buFont typeface="Lato" panose="020F0502020204030203"/>
              <a:buAutoNum type="arabicPeriod"/>
            </a:pPr>
            <a:r>
              <a:rPr lang="en-GB" sz="1300">
                <a:solidFill>
                  <a:srgbClr val="1A1A1A"/>
                </a:solidFill>
                <a:latin typeface="Lato" panose="020F0502020204030203"/>
                <a:ea typeface="Lato" panose="020F0502020204030203"/>
                <a:cs typeface="Lato" panose="020F0502020204030203"/>
                <a:sym typeface="Lato" panose="020F0502020204030203"/>
              </a:rPr>
              <a:t>Then we will run this docker command in the screenshot. This command will automatically download the Hyperledger Cactus Docker Container and also initiates the localhost server</a:t>
            </a:r>
            <a:endParaRPr sz="1300">
              <a:solidFill>
                <a:srgbClr val="1A1A1A"/>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1145c9d9e40_1_6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45c9d9e40_1_6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Clr>
                <a:srgbClr val="1A1A1A"/>
              </a:buClr>
              <a:buSzPts val="1300"/>
              <a:buFont typeface="Lato" panose="020F0502020204030203"/>
              <a:buAutoNum type="arabicPeriod"/>
            </a:pPr>
            <a:r>
              <a:rPr lang="en-GB" sz="1300">
                <a:solidFill>
                  <a:srgbClr val="1A1A1A"/>
                </a:solidFill>
                <a:latin typeface="Lato" panose="020F0502020204030203"/>
                <a:ea typeface="Lato" panose="020F0502020204030203"/>
                <a:cs typeface="Lato" panose="020F0502020204030203"/>
                <a:sym typeface="Lato" panose="020F0502020204030203"/>
              </a:rPr>
              <a:t>After running the </a:t>
            </a:r>
            <a:r>
              <a:rPr lang="en-GB" sz="1300">
                <a:solidFill>
                  <a:srgbClr val="1A1A1A"/>
                </a:solidFill>
                <a:latin typeface="Lato" panose="020F0502020204030203"/>
                <a:ea typeface="Lato" panose="020F0502020204030203"/>
                <a:cs typeface="Lato" panose="020F0502020204030203"/>
                <a:sym typeface="Lato" panose="020F0502020204030203"/>
              </a:rPr>
              <a:t>docker</a:t>
            </a:r>
            <a:r>
              <a:rPr lang="en-GB" sz="1300">
                <a:solidFill>
                  <a:srgbClr val="1A1A1A"/>
                </a:solidFill>
                <a:latin typeface="Lato" panose="020F0502020204030203"/>
                <a:ea typeface="Lato" panose="020F0502020204030203"/>
                <a:cs typeface="Lato" panose="020F0502020204030203"/>
                <a:sym typeface="Lato" panose="020F0502020204030203"/>
              </a:rPr>
              <a:t> run command, we have to wait until this message “Cactus Cockpit reachable” is shown.</a:t>
            </a:r>
            <a:endParaRPr sz="1300">
              <a:solidFill>
                <a:srgbClr val="1A1A1A"/>
              </a:solidFill>
              <a:latin typeface="Lato" panose="020F0502020204030203"/>
              <a:ea typeface="Lato" panose="020F0502020204030203"/>
              <a:cs typeface="Lato" panose="020F0502020204030203"/>
              <a:sym typeface="Lato" panose="020F0502020204030203"/>
            </a:endParaRPr>
          </a:p>
          <a:p>
            <a:pPr marL="457200" lvl="0" indent="-311150" algn="l" rtl="0">
              <a:lnSpc>
                <a:spcPct val="200000"/>
              </a:lnSpc>
              <a:spcBef>
                <a:spcPts val="0"/>
              </a:spcBef>
              <a:spcAft>
                <a:spcPts val="0"/>
              </a:spcAft>
              <a:buClr>
                <a:srgbClr val="1A1A1A"/>
              </a:buClr>
              <a:buSzPts val="1300"/>
              <a:buFont typeface="Lato" panose="020F0502020204030203"/>
              <a:buAutoNum type="arabicPeriod"/>
            </a:pPr>
            <a:r>
              <a:rPr lang="en-GB" sz="1300">
                <a:solidFill>
                  <a:srgbClr val="1A1A1A"/>
                </a:solidFill>
                <a:latin typeface="Lato" panose="020F0502020204030203"/>
                <a:ea typeface="Lato" panose="020F0502020204030203"/>
                <a:cs typeface="Lato" panose="020F0502020204030203"/>
                <a:sym typeface="Lato" panose="020F0502020204030203"/>
              </a:rPr>
              <a:t>Once that message has appeared, open the link printed on the console with a web browser of your choice.</a:t>
            </a:r>
            <a:endParaRPr sz="1300">
              <a:solidFill>
                <a:srgbClr val="1A1A1A"/>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1145c9d9e40_1_7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45c9d9e40_1_7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I will be talking about a Use Case of Hyperledger Cactus in the domain of Supply Chain</a:t>
            </a:r>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0" name="Shape 120"/>
        <p:cNvGrpSpPr/>
        <p:nvPr/>
      </p:nvGrpSpPr>
      <p:grpSpPr>
        <a:xfrm>
          <a:off x="0" y="0"/>
          <a:ext cx="0" cy="0"/>
          <a:chOff x="0" y="0"/>
          <a:chExt cx="0" cy="0"/>
        </a:xfrm>
      </p:grpSpPr>
      <p:sp>
        <p:nvSpPr>
          <p:cNvPr id="121" name="Google Shape;121;g1145c9d9e40_1_7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145c9d9e40_1_7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Here</a:t>
            </a:r>
            <a:r>
              <a:rPr lang="en-GB" sz="1400"/>
              <a:t> is a Paper Supply Chain ecosystem. There are </a:t>
            </a:r>
            <a:r>
              <a:rPr lang="en-GB" sz="1400"/>
              <a:t>three different entities: Bamboo Harvester, Bookshelf manufacturer and Shipment manager. They are running their blockchains Hyperledger Besu, Quorum and Fabric blockchains respectively. Even though </a:t>
            </a:r>
            <a:r>
              <a:rPr lang="en-GB" sz="1400">
                <a:solidFill>
                  <a:schemeClr val="dk1"/>
                </a:solidFill>
              </a:rPr>
              <a:t>each of them are connected exclusively to their own blockchain, they</a:t>
            </a:r>
            <a:r>
              <a:rPr lang="en-GB" sz="1400"/>
              <a:t> can interact with each other through Hyperledger Cactus.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As mentioned before, Hyperledger Cactus allows interoperability between different blockchain platforms. These entities utilizing different blockchain platforms will use Cactus to share the </a:t>
            </a:r>
            <a:r>
              <a:rPr lang="en-GB" sz="1400"/>
              <a:t>necessary</a:t>
            </a:r>
            <a:r>
              <a:rPr lang="en-GB" sz="1400"/>
              <a:t> data from one network to another by keeping the information intact. This way data can be shared among different systems without the need to create custom solutions for each type of infrastructure out there.</a:t>
            </a:r>
            <a:endParaRPr sz="1400"/>
          </a:p>
          <a:p>
            <a:pPr marL="0" lvl="0" indent="0" algn="l" rtl="0">
              <a:spcBef>
                <a:spcPts val="0"/>
              </a:spcBef>
              <a:spcAft>
                <a:spcPts val="0"/>
              </a:spcAft>
              <a:buNone/>
            </a:pPr>
            <a:endParaRPr sz="1400"/>
          </a:p>
          <a:p>
            <a:pPr marL="0" lvl="0" indent="0" algn="l" rtl="0">
              <a:lnSpc>
                <a:spcPct val="200000"/>
              </a:lnSpc>
              <a:spcBef>
                <a:spcPts val="0"/>
              </a:spcBef>
              <a:spcAft>
                <a:spcPts val="1200"/>
              </a:spcAft>
              <a:buNone/>
            </a:pPr>
            <a:r>
              <a:rPr lang="en-GB" sz="1400">
                <a:solidFill>
                  <a:srgbClr val="1A1A1A"/>
                </a:solidFill>
              </a:rPr>
              <a:t>Now, we will u</a:t>
            </a:r>
            <a:r>
              <a:rPr lang="en-GB" sz="1400">
                <a:solidFill>
                  <a:srgbClr val="1A1A1A"/>
                </a:solidFill>
              </a:rPr>
              <a:t>se the Cactus GUI to create data on each ledger and observe that a consistent view of the data from different ledgers is provided.</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g1145c9d9e40_1_6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145c9d9e40_1_6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1145c9d9e40_1_7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145c9d9e40_1_7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g1145c9d9e40_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145c9d9e40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500">
                <a:solidFill>
                  <a:schemeClr val="dk1"/>
                </a:solidFill>
                <a:latin typeface="Lato" panose="020F0502020204030203"/>
                <a:ea typeface="Lato" panose="020F0502020204030203"/>
                <a:cs typeface="Lato" panose="020F0502020204030203"/>
                <a:sym typeface="Lato" panose="020F0502020204030203"/>
              </a:rPr>
              <a:t>This is a quick recap about Hyperledger Explorer. It is a simple, powerful, easy-to-use, open source Web application tool to browse activity on the underlying blockchain network.</a:t>
            </a:r>
            <a:endParaRPr sz="1500">
              <a:solidFill>
                <a:schemeClr val="dk1"/>
              </a:solidFill>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1200"/>
              </a:spcBef>
              <a:spcAft>
                <a:spcPts val="0"/>
              </a:spcAft>
              <a:buClr>
                <a:schemeClr val="dk1"/>
              </a:buClr>
              <a:buSzPts val="1100"/>
              <a:buFont typeface="Arial" panose="020B0604020202020204"/>
              <a:buNone/>
            </a:pPr>
            <a:r>
              <a:rPr lang="en-GB" sz="1400">
                <a:solidFill>
                  <a:schemeClr val="dk1"/>
                </a:solidFill>
              </a:rPr>
              <a:t>It allows users to view, invoke, deploy, or query:</a:t>
            </a:r>
            <a:endParaRPr sz="1400">
              <a:solidFill>
                <a:schemeClr val="dk1"/>
              </a:solidFill>
            </a:endParaRPr>
          </a:p>
          <a:p>
            <a:pPr marL="457200" lvl="0" indent="-317500" algn="l" rtl="0">
              <a:lnSpc>
                <a:spcPct val="115000"/>
              </a:lnSpc>
              <a:spcBef>
                <a:spcPts val="0"/>
              </a:spcBef>
              <a:spcAft>
                <a:spcPts val="0"/>
              </a:spcAft>
              <a:buClr>
                <a:schemeClr val="dk1"/>
              </a:buClr>
              <a:buSzPts val="1400"/>
              <a:buFont typeface="Arial" panose="020B0604020202020204"/>
              <a:buChar char="●"/>
            </a:pPr>
            <a:r>
              <a:rPr lang="en-GB" sz="1400">
                <a:solidFill>
                  <a:schemeClr val="dk1"/>
                </a:solidFill>
              </a:rPr>
              <a:t>blocks</a:t>
            </a:r>
            <a:endParaRPr sz="1400">
              <a:solidFill>
                <a:schemeClr val="dk1"/>
              </a:solidFill>
            </a:endParaRPr>
          </a:p>
          <a:p>
            <a:pPr marL="457200" lvl="0" indent="-317500" algn="l" rtl="0">
              <a:lnSpc>
                <a:spcPct val="115000"/>
              </a:lnSpc>
              <a:spcBef>
                <a:spcPts val="0"/>
              </a:spcBef>
              <a:spcAft>
                <a:spcPts val="0"/>
              </a:spcAft>
              <a:buClr>
                <a:schemeClr val="dk1"/>
              </a:buClr>
              <a:buSzPts val="1400"/>
              <a:buFont typeface="Arial" panose="020B0604020202020204"/>
              <a:buChar char="●"/>
            </a:pPr>
            <a:r>
              <a:rPr lang="en-GB" sz="1400">
                <a:solidFill>
                  <a:schemeClr val="dk1"/>
                </a:solidFill>
              </a:rPr>
              <a:t>transactions and associated data</a:t>
            </a:r>
            <a:endParaRPr sz="1400">
              <a:solidFill>
                <a:schemeClr val="dk1"/>
              </a:solidFill>
            </a:endParaRPr>
          </a:p>
          <a:p>
            <a:pPr marL="457200" lvl="0" indent="-317500" algn="l" rtl="0">
              <a:lnSpc>
                <a:spcPct val="115000"/>
              </a:lnSpc>
              <a:spcBef>
                <a:spcPts val="0"/>
              </a:spcBef>
              <a:spcAft>
                <a:spcPts val="0"/>
              </a:spcAft>
              <a:buClr>
                <a:schemeClr val="dk1"/>
              </a:buClr>
              <a:buSzPts val="1400"/>
              <a:buFont typeface="Arial" panose="020B0604020202020204"/>
              <a:buChar char="●"/>
            </a:pPr>
            <a:r>
              <a:rPr lang="en-GB" sz="1400">
                <a:solidFill>
                  <a:schemeClr val="dk1"/>
                </a:solidFill>
              </a:rPr>
              <a:t>network information</a:t>
            </a:r>
            <a:endParaRPr sz="1400">
              <a:solidFill>
                <a:schemeClr val="dk1"/>
              </a:solidFill>
            </a:endParaRPr>
          </a:p>
          <a:p>
            <a:pPr marL="457200" lvl="0" indent="-317500" algn="l" rtl="0">
              <a:lnSpc>
                <a:spcPct val="115000"/>
              </a:lnSpc>
              <a:spcBef>
                <a:spcPts val="0"/>
              </a:spcBef>
              <a:spcAft>
                <a:spcPts val="0"/>
              </a:spcAft>
              <a:buClr>
                <a:schemeClr val="dk1"/>
              </a:buClr>
              <a:buSzPts val="1400"/>
              <a:buFont typeface="Arial" panose="020B0604020202020204"/>
              <a:buChar char="●"/>
            </a:pPr>
            <a:r>
              <a:rPr lang="en-GB" sz="1400">
                <a:solidFill>
                  <a:schemeClr val="dk1"/>
                </a:solidFill>
              </a:rPr>
              <a:t>chaincodes</a:t>
            </a:r>
            <a:endParaRPr sz="1400">
              <a:solidFill>
                <a:schemeClr val="dk1"/>
              </a:solidFill>
            </a:endParaRPr>
          </a:p>
          <a:p>
            <a:pPr marL="457200" lvl="0" indent="-317500" algn="l" rtl="0">
              <a:lnSpc>
                <a:spcPct val="115000"/>
              </a:lnSpc>
              <a:spcBef>
                <a:spcPts val="0"/>
              </a:spcBef>
              <a:spcAft>
                <a:spcPts val="0"/>
              </a:spcAft>
              <a:buClr>
                <a:schemeClr val="dk1"/>
              </a:buClr>
              <a:buSzPts val="1400"/>
              <a:buFont typeface="Arial" panose="020B0604020202020204"/>
              <a:buChar char="●"/>
            </a:pPr>
            <a:r>
              <a:rPr lang="en-GB" sz="1400">
                <a:solidFill>
                  <a:schemeClr val="dk1"/>
                </a:solidFill>
              </a:rPr>
              <a:t>transaction families</a:t>
            </a:r>
            <a:endParaRPr sz="1400">
              <a:solidFill>
                <a:schemeClr val="dk1"/>
              </a:solidFill>
            </a:endParaRPr>
          </a:p>
          <a:p>
            <a:pPr marL="457200" lvl="0" indent="-317500" algn="l" rtl="0">
              <a:lnSpc>
                <a:spcPct val="115000"/>
              </a:lnSpc>
              <a:spcBef>
                <a:spcPts val="0"/>
              </a:spcBef>
              <a:spcAft>
                <a:spcPts val="0"/>
              </a:spcAft>
              <a:buClr>
                <a:schemeClr val="dk1"/>
              </a:buClr>
              <a:buSzPts val="1400"/>
              <a:buFont typeface="Arial" panose="020B0604020202020204"/>
              <a:buChar char="●"/>
            </a:pPr>
            <a:r>
              <a:rPr lang="en-GB" sz="1400">
                <a:solidFill>
                  <a:schemeClr val="dk1"/>
                </a:solidFill>
              </a:rPr>
              <a:t>any other relevant information stored in the ledger</a:t>
            </a:r>
            <a:endParaRPr sz="1500">
              <a:solidFill>
                <a:schemeClr val="dk1"/>
              </a:solidFill>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1200"/>
              </a:spcBef>
              <a:spcAft>
                <a:spcPts val="0"/>
              </a:spcAft>
              <a:buNone/>
            </a:pPr>
            <a:r>
              <a:rPr lang="en-GB" sz="1500" strike="sngStrike">
                <a:solidFill>
                  <a:schemeClr val="dk1"/>
                </a:solidFill>
                <a:latin typeface="Lato" panose="020F0502020204030203"/>
                <a:ea typeface="Lato" panose="020F0502020204030203"/>
                <a:cs typeface="Lato" panose="020F0502020204030203"/>
                <a:sym typeface="Lato" panose="020F0502020204030203"/>
              </a:rPr>
              <a:t>Hyperledger Explorer attempts to provide an easy visualization by using graphs, charts, pictures, and templates, in addition to the usual search and monitoring facility. We will talk about these visualizations in our next presentation.</a:t>
            </a:r>
            <a:endParaRPr sz="1500" strike="sngStrike">
              <a:solidFill>
                <a:schemeClr val="dk1"/>
              </a:solidFill>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1200"/>
              </a:spcBef>
              <a:spcAft>
                <a:spcPts val="0"/>
              </a:spcAft>
              <a:buClr>
                <a:schemeClr val="dk1"/>
              </a:buClr>
              <a:buSzPts val="1100"/>
              <a:buFont typeface="Arial" panose="020B0604020202020204"/>
              <a:buNone/>
            </a:pPr>
            <a:r>
              <a:rPr lang="en-GB" sz="1500">
                <a:solidFill>
                  <a:schemeClr val="dk1"/>
                </a:solidFill>
                <a:latin typeface="Lato" panose="020F0502020204030203"/>
                <a:ea typeface="Lato" panose="020F0502020204030203"/>
                <a:cs typeface="Lato" panose="020F0502020204030203"/>
                <a:sym typeface="Lato" panose="020F0502020204030203"/>
              </a:rPr>
              <a:t>It has been in existence ever since the Hyperledger project was started in 2016.</a:t>
            </a:r>
            <a:endParaRPr sz="1500">
              <a:solidFill>
                <a:schemeClr val="dk1"/>
              </a:solidFill>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1200"/>
              </a:spcBef>
              <a:spcAft>
                <a:spcPts val="0"/>
              </a:spcAft>
              <a:buClr>
                <a:schemeClr val="dk1"/>
              </a:buClr>
              <a:buSzPts val="1100"/>
              <a:buFont typeface="Arial" panose="020B0604020202020204"/>
              <a:buNone/>
            </a:pPr>
            <a:r>
              <a:rPr lang="en-GB" sz="1500">
                <a:solidFill>
                  <a:schemeClr val="dk1"/>
                </a:solidFill>
                <a:latin typeface="Lato" panose="020F0502020204030203"/>
                <a:ea typeface="Lato" panose="020F0502020204030203"/>
                <a:cs typeface="Lato" panose="020F0502020204030203"/>
                <a:sym typeface="Lato" panose="020F0502020204030203"/>
              </a:rPr>
              <a:t>As of now it only supports Hyperledger Fabric at the production level.</a:t>
            </a:r>
            <a:endParaRPr sz="16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120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 name="Google Shape;14;p2"/>
          <p:cNvSpPr txBox="1"/>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 name="Google Shape;77;p11"/>
          <p:cNvSpPr txBox="1"/>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0"/>
              </a:spcBef>
              <a:spcAft>
                <a:spcPts val="0"/>
              </a:spcAft>
              <a:buClr>
                <a:schemeClr val="lt1"/>
              </a:buClr>
              <a:buSzPts val="1100"/>
              <a:buChar char="○"/>
              <a:defRPr>
                <a:solidFill>
                  <a:schemeClr val="lt1"/>
                </a:solidFill>
              </a:defRPr>
            </a:lvl2pPr>
            <a:lvl3pPr marL="1371600" lvl="2" indent="-298450" rtl="0">
              <a:spcBef>
                <a:spcPts val="0"/>
              </a:spcBef>
              <a:spcAft>
                <a:spcPts val="0"/>
              </a:spcAft>
              <a:buClr>
                <a:schemeClr val="lt1"/>
              </a:buClr>
              <a:buSzPts val="1100"/>
              <a:buChar char="■"/>
              <a:defRPr>
                <a:solidFill>
                  <a:schemeClr val="lt1"/>
                </a:solidFill>
              </a:defRPr>
            </a:lvl3pPr>
            <a:lvl4pPr marL="1828800" lvl="3" indent="-298450" rtl="0">
              <a:spcBef>
                <a:spcPts val="0"/>
              </a:spcBef>
              <a:spcAft>
                <a:spcPts val="0"/>
              </a:spcAft>
              <a:buClr>
                <a:schemeClr val="lt1"/>
              </a:buClr>
              <a:buSzPts val="1100"/>
              <a:buChar char="●"/>
              <a:defRPr>
                <a:solidFill>
                  <a:schemeClr val="lt1"/>
                </a:solidFill>
              </a:defRPr>
            </a:lvl4pPr>
            <a:lvl5pPr marL="2286000" lvl="4" indent="-298450" rtl="0">
              <a:spcBef>
                <a:spcPts val="0"/>
              </a:spcBef>
              <a:spcAft>
                <a:spcPts val="0"/>
              </a:spcAft>
              <a:buClr>
                <a:schemeClr val="lt1"/>
              </a:buClr>
              <a:buSzPts val="1100"/>
              <a:buChar char="○"/>
              <a:defRPr>
                <a:solidFill>
                  <a:schemeClr val="lt1"/>
                </a:solidFill>
              </a:defRPr>
            </a:lvl5pPr>
            <a:lvl6pPr marL="2743200" lvl="5" indent="-298450" rtl="0">
              <a:spcBef>
                <a:spcPts val="0"/>
              </a:spcBef>
              <a:spcAft>
                <a:spcPts val="0"/>
              </a:spcAft>
              <a:buClr>
                <a:schemeClr val="lt1"/>
              </a:buClr>
              <a:buSzPts val="1100"/>
              <a:buChar char="■"/>
              <a:defRPr>
                <a:solidFill>
                  <a:schemeClr val="lt1"/>
                </a:solidFill>
              </a:defRPr>
            </a:lvl6pPr>
            <a:lvl7pPr marL="3200400" lvl="6" indent="-298450" rtl="0">
              <a:spcBef>
                <a:spcPts val="0"/>
              </a:spcBef>
              <a:spcAft>
                <a:spcPts val="0"/>
              </a:spcAft>
              <a:buClr>
                <a:schemeClr val="lt1"/>
              </a:buClr>
              <a:buSzPts val="1100"/>
              <a:buChar char="●"/>
              <a:defRPr>
                <a:solidFill>
                  <a:schemeClr val="lt1"/>
                </a:solidFill>
              </a:defRPr>
            </a:lvl7pPr>
            <a:lvl8pPr marL="3657600" lvl="7" indent="-298450" rtl="0">
              <a:spcBef>
                <a:spcPts val="0"/>
              </a:spcBef>
              <a:spcAft>
                <a:spcPts val="0"/>
              </a:spcAft>
              <a:buClr>
                <a:schemeClr val="lt1"/>
              </a:buClr>
              <a:buSzPts val="1100"/>
              <a:buChar char="○"/>
              <a:defRPr>
                <a:solidFill>
                  <a:schemeClr val="lt1"/>
                </a:solidFill>
              </a:defRPr>
            </a:lvl8pPr>
            <a:lvl9pPr marL="4114800" lvl="8" indent="-29845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80" name="Shape 80"/>
        <p:cNvGrpSpPr/>
        <p:nvPr/>
      </p:nvGrpSpPr>
      <p:grpSpPr>
        <a:xfrm>
          <a:off x="0" y="0"/>
          <a:ext cx="0" cy="0"/>
          <a:chOff x="0" y="0"/>
          <a:chExt cx="0" cy="0"/>
        </a:xfrm>
      </p:grpSpPr>
      <p:sp>
        <p:nvSpPr>
          <p:cNvPr id="81" name="Google Shape;81;p12"/>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 name="Google Shape;21;p3"/>
          <p:cNvSpPr txBox="1"/>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 name="Google Shape;28;p4"/>
          <p:cNvSpPr txBox="1"/>
          <p:nvPr>
            <p:ph type="title"/>
          </p:nvPr>
        </p:nvSpPr>
        <p:spPr>
          <a:xfrm>
            <a:off x="727650" y="571925"/>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Font typeface="Open Sans" panose="020B0606030504020204"/>
              <a:buNone/>
              <a:defRPr sz="2600">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type="body" idx="1"/>
          </p:nvPr>
        </p:nvSpPr>
        <p:spPr>
          <a:xfrm>
            <a:off x="727650" y="1321200"/>
            <a:ext cx="7688700" cy="3358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p:txBody>
      </p:sp>
      <p:sp>
        <p:nvSpPr>
          <p:cNvPr id="30" name="Google Shape;30;p4"/>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 name="Google Shape;36;p5"/>
          <p:cNvSpPr txBox="1"/>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p:txBody>
      </p:sp>
      <p:sp>
        <p:nvSpPr>
          <p:cNvPr id="38" name="Google Shape;38;p5"/>
          <p:cNvSpPr txBox="1"/>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p:txBody>
      </p:sp>
      <p:sp>
        <p:nvSpPr>
          <p:cNvPr id="39" name="Google Shape;39;p5"/>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45;p6"/>
          <p:cNvSpPr txBox="1"/>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 name="Google Shape;52;p7"/>
          <p:cNvSpPr txBox="1"/>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p:txBody>
      </p:sp>
      <p:sp>
        <p:nvSpPr>
          <p:cNvPr id="54" name="Google Shape;54;p7"/>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 name="Google Shape;59;p8"/>
          <p:cNvSpPr txBox="1"/>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 name="Google Shape;66;p9"/>
          <p:cNvSpPr txBox="1"/>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p:txBody>
      </p:sp>
      <p:sp>
        <p:nvSpPr>
          <p:cNvPr id="69" name="Google Shape;69;p9"/>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0" name="Shape 70"/>
        <p:cNvGrpSpPr/>
        <p:nvPr/>
      </p:nvGrpSpPr>
      <p:grpSpPr>
        <a:xfrm>
          <a:off x="0" y="0"/>
          <a:ext cx="0" cy="0"/>
          <a:chOff x="0" y="0"/>
          <a:chExt cx="0" cy="0"/>
        </a:xfrm>
      </p:grpSpPr>
      <p:sp>
        <p:nvSpPr>
          <p:cNvPr id="71" name="Google Shape;71;p10"/>
          <p:cNvSpPr txBox="1"/>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p:txBody>
      </p:sp>
      <p:sp>
        <p:nvSpPr>
          <p:cNvPr id="72" name="Google Shape;72;p10"/>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rtl="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rtl="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rtl="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rtl="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rtl="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rtl="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rtl="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rtl="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rtl="0">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rtl="0">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rtl="0">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rtl="0">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rtl="0">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rtl="0">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rtl="0">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rtl="0">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hyperlink" Target="https://hyperledger-fabric.readthedocs.io/en/latest/test_network.html" TargetMode="External"/><Relationship Id="rId1" Type="http://schemas.openxmlformats.org/officeDocument/2006/relationships/hyperlink" Target="https://docs.docker.com/engine/install/ubuntu/" TargetMode="Externa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hyperlink" Target="https://raw.githubusercontent.com/hyperledger/blockchain-explorer/main/docker-compose.yaml" TargetMode="External"/><Relationship Id="rId5" Type="http://schemas.openxmlformats.org/officeDocument/2006/relationships/hyperlink" Target="https://github.com/hyperledger/blockchain-explorer/blob/main/examples/net1/config.json" TargetMode="External"/><Relationship Id="rId4" Type="http://schemas.openxmlformats.org/officeDocument/2006/relationships/hyperlink" Target="https://raw.githubusercontent.com/hyperledger/blockchain-explorer/main/examples/net1/connection-profile/test-network.json" TargetMode="External"/><Relationship Id="rId3" Type="http://schemas.openxmlformats.org/officeDocument/2006/relationships/hyperlink" Target="https://github.com/hyperledger/blockchain-explorer/blob/main/examples/net1/connection-profile/test-network.json" TargetMode="External"/><Relationship Id="rId2" Type="http://schemas.openxmlformats.org/officeDocument/2006/relationships/hyperlink" Target="https://raw.githubusercontent.com/hyperledger/blockchain-explorer/main/examples/net1/config.json" TargetMode="External"/><Relationship Id="rId10" Type="http://schemas.openxmlformats.org/officeDocument/2006/relationships/notesSlide" Target="../notesSlides/notesSlide12.xml"/><Relationship Id="rId1" Type="http://schemas.openxmlformats.org/officeDocument/2006/relationships/hyperlink" Target="https://github.com/hyperledger/blockchain-explorer/blob/main/docker-compose.yaml"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image" Target="../media/image1.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hyperlink" Target="http://drive.google.com/file/d/1TkTTCzKW1it086zDXe8Zb-1yLUGQnzxp/view"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hyperlink" Target="http://drive.google.com/file/d/1TkTTCzKW1it086zDXe8Zb-1yLUGQnzxp/view"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5" name="Shape 85"/>
        <p:cNvGrpSpPr/>
        <p:nvPr/>
      </p:nvGrpSpPr>
      <p:grpSpPr>
        <a:xfrm>
          <a:off x="0" y="0"/>
          <a:ext cx="0" cy="0"/>
          <a:chOff x="0" y="0"/>
          <a:chExt cx="0" cy="0"/>
        </a:xfrm>
      </p:grpSpPr>
      <p:sp>
        <p:nvSpPr>
          <p:cNvPr id="86" name="Google Shape;86;p13"/>
          <p:cNvSpPr txBox="1"/>
          <p:nvPr/>
        </p:nvSpPr>
        <p:spPr>
          <a:xfrm>
            <a:off x="4640959" y="1694400"/>
            <a:ext cx="536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400" b="1">
                <a:latin typeface="Lato" panose="020F0502020204030203"/>
                <a:ea typeface="Lato" panose="020F0502020204030203"/>
                <a:cs typeface="Lato" panose="020F0502020204030203"/>
                <a:sym typeface="Lato" panose="020F0502020204030203"/>
              </a:rPr>
              <a:t>&amp;</a:t>
            </a:r>
            <a:endParaRPr sz="4400" b="1">
              <a:latin typeface="Lato" panose="020F0502020204030203"/>
              <a:ea typeface="Lato" panose="020F0502020204030203"/>
              <a:cs typeface="Lato" panose="020F0502020204030203"/>
              <a:sym typeface="Lato" panose="020F0502020204030203"/>
            </a:endParaRPr>
          </a:p>
        </p:txBody>
      </p:sp>
      <p:pic>
        <p:nvPicPr>
          <p:cNvPr id="87" name="Google Shape;87;p13" title="HYPERLEDGER EXPLORER"/>
          <p:cNvPicPr preferRelativeResize="0"/>
          <p:nvPr/>
        </p:nvPicPr>
        <p:blipFill>
          <a:blip r:embed="rId1"/>
          <a:stretch>
            <a:fillRect/>
          </a:stretch>
        </p:blipFill>
        <p:spPr>
          <a:xfrm>
            <a:off x="186925" y="1614450"/>
            <a:ext cx="4202802" cy="945000"/>
          </a:xfrm>
          <a:prstGeom prst="rect">
            <a:avLst/>
          </a:prstGeom>
          <a:noFill/>
          <a:ln>
            <a:noFill/>
          </a:ln>
        </p:spPr>
      </p:pic>
      <p:pic>
        <p:nvPicPr>
          <p:cNvPr id="88" name="Google Shape;88;p13" title="HYPERLEDGER CACTUS"/>
          <p:cNvPicPr preferRelativeResize="0"/>
          <p:nvPr/>
        </p:nvPicPr>
        <p:blipFill>
          <a:blip r:embed="rId2"/>
          <a:stretch>
            <a:fillRect/>
          </a:stretch>
        </p:blipFill>
        <p:spPr>
          <a:xfrm>
            <a:off x="5504802" y="1614450"/>
            <a:ext cx="3376173" cy="945000"/>
          </a:xfrm>
          <a:prstGeom prst="rect">
            <a:avLst/>
          </a:prstGeom>
          <a:noFill/>
          <a:ln>
            <a:noFill/>
          </a:ln>
        </p:spPr>
      </p:pic>
      <p:sp>
        <p:nvSpPr>
          <p:cNvPr id="89" name="Google Shape;89;p13"/>
          <p:cNvSpPr txBox="1"/>
          <p:nvPr/>
        </p:nvSpPr>
        <p:spPr>
          <a:xfrm>
            <a:off x="512700" y="2868261"/>
            <a:ext cx="8118600" cy="1610400"/>
          </a:xfrm>
          <a:prstGeom prst="rect">
            <a:avLst/>
          </a:prstGeom>
          <a:noFill/>
          <a:ln>
            <a:noFill/>
          </a:ln>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sz="1800">
                <a:solidFill>
                  <a:schemeClr val="dk2"/>
                </a:solidFill>
                <a:latin typeface="Lato" panose="020F0502020204030203"/>
                <a:ea typeface="Lato" panose="020F0502020204030203"/>
                <a:cs typeface="Lato" panose="020F0502020204030203"/>
                <a:sym typeface="Lato" panose="020F0502020204030203"/>
              </a:rPr>
              <a:t>1801CS30 - </a:t>
            </a:r>
            <a:r>
              <a:rPr lang="en-GB" sz="1800" b="1">
                <a:solidFill>
                  <a:schemeClr val="dk2"/>
                </a:solidFill>
                <a:latin typeface="Lato" panose="020F0502020204030203"/>
                <a:ea typeface="Lato" panose="020F0502020204030203"/>
                <a:cs typeface="Lato" panose="020F0502020204030203"/>
                <a:sym typeface="Lato" panose="020F0502020204030203"/>
              </a:rPr>
              <a:t>Kunj Taneja</a:t>
            </a:r>
            <a:endParaRPr sz="1800" b="1">
              <a:solidFill>
                <a:schemeClr val="dk2"/>
              </a:solidFill>
              <a:latin typeface="Lato" panose="020F0502020204030203"/>
              <a:ea typeface="Lato" panose="020F0502020204030203"/>
              <a:cs typeface="Lato" panose="020F0502020204030203"/>
              <a:sym typeface="Lato" panose="020F0502020204030203"/>
            </a:endParaRPr>
          </a:p>
          <a:p>
            <a:pPr marL="0" lvl="0" indent="0" algn="l" rtl="0">
              <a:lnSpc>
                <a:spcPct val="150000"/>
              </a:lnSpc>
              <a:spcBef>
                <a:spcPts val="0"/>
              </a:spcBef>
              <a:spcAft>
                <a:spcPts val="0"/>
              </a:spcAft>
              <a:buNone/>
            </a:pPr>
            <a:r>
              <a:rPr lang="en-GB" sz="1800">
                <a:solidFill>
                  <a:schemeClr val="dk2"/>
                </a:solidFill>
                <a:latin typeface="Lato" panose="020F0502020204030203"/>
                <a:ea typeface="Lato" panose="020F0502020204030203"/>
                <a:cs typeface="Lato" panose="020F0502020204030203"/>
                <a:sym typeface="Lato" panose="020F0502020204030203"/>
              </a:rPr>
              <a:t>1801CS31 - </a:t>
            </a:r>
            <a:r>
              <a:rPr lang="en-GB" sz="1800" b="1">
                <a:solidFill>
                  <a:schemeClr val="dk2"/>
                </a:solidFill>
                <a:latin typeface="Lato" panose="020F0502020204030203"/>
                <a:ea typeface="Lato" panose="020F0502020204030203"/>
                <a:cs typeface="Lato" panose="020F0502020204030203"/>
                <a:sym typeface="Lato" panose="020F0502020204030203"/>
              </a:rPr>
              <a:t>M. Maheeth Reddy</a:t>
            </a:r>
            <a:endParaRPr sz="1800" b="1">
              <a:solidFill>
                <a:schemeClr val="dk2"/>
              </a:solidFill>
              <a:latin typeface="Lato" panose="020F0502020204030203"/>
              <a:ea typeface="Lato" panose="020F0502020204030203"/>
              <a:cs typeface="Lato" panose="020F0502020204030203"/>
              <a:sym typeface="Lato" panose="020F0502020204030203"/>
            </a:endParaRPr>
          </a:p>
          <a:p>
            <a:pPr marL="0" lvl="0" indent="0" algn="l" rtl="0">
              <a:lnSpc>
                <a:spcPct val="150000"/>
              </a:lnSpc>
              <a:spcBef>
                <a:spcPts val="0"/>
              </a:spcBef>
              <a:spcAft>
                <a:spcPts val="0"/>
              </a:spcAft>
              <a:buNone/>
            </a:pPr>
            <a:r>
              <a:rPr lang="en-GB" sz="1800">
                <a:solidFill>
                  <a:schemeClr val="dk2"/>
                </a:solidFill>
                <a:latin typeface="Lato" panose="020F0502020204030203"/>
                <a:ea typeface="Lato" panose="020F0502020204030203"/>
                <a:cs typeface="Lato" panose="020F0502020204030203"/>
                <a:sym typeface="Lato" panose="020F0502020204030203"/>
              </a:rPr>
              <a:t>1801CS32 - </a:t>
            </a:r>
            <a:r>
              <a:rPr lang="en-GB" sz="1800" b="1">
                <a:solidFill>
                  <a:schemeClr val="dk2"/>
                </a:solidFill>
                <a:latin typeface="Lato" panose="020F0502020204030203"/>
                <a:ea typeface="Lato" panose="020F0502020204030203"/>
                <a:cs typeface="Lato" panose="020F0502020204030203"/>
                <a:sym typeface="Lato" panose="020F0502020204030203"/>
              </a:rPr>
              <a:t>M. Nitesh Reddy</a:t>
            </a:r>
            <a:endParaRPr sz="1800" b="1">
              <a:solidFill>
                <a:schemeClr val="dk2"/>
              </a:solidFill>
              <a:latin typeface="Lato" panose="020F0502020204030203"/>
              <a:ea typeface="Lato" panose="020F0502020204030203"/>
              <a:cs typeface="Lato" panose="020F0502020204030203"/>
              <a:sym typeface="Lato" panose="020F0502020204030203"/>
            </a:endParaRPr>
          </a:p>
        </p:txBody>
      </p:sp>
      <p:sp>
        <p:nvSpPr>
          <p:cNvPr id="90" name="Google Shape;90;p13"/>
          <p:cNvSpPr txBox="1"/>
          <p:nvPr/>
        </p:nvSpPr>
        <p:spPr>
          <a:xfrm>
            <a:off x="3933750" y="611200"/>
            <a:ext cx="1276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700">
                <a:solidFill>
                  <a:srgbClr val="FFFFFF"/>
                </a:solidFill>
                <a:latin typeface="Lato" panose="020F0502020204030203"/>
                <a:ea typeface="Lato" panose="020F0502020204030203"/>
                <a:cs typeface="Lato" panose="020F0502020204030203"/>
                <a:sym typeface="Lato" panose="020F0502020204030203"/>
              </a:rPr>
              <a:t>Group </a:t>
            </a:r>
            <a:r>
              <a:rPr lang="en-GB" sz="2000" b="1">
                <a:solidFill>
                  <a:srgbClr val="FFFFFF"/>
                </a:solidFill>
                <a:latin typeface="Lato" panose="020F0502020204030203"/>
                <a:ea typeface="Lato" panose="020F0502020204030203"/>
                <a:cs typeface="Lato" panose="020F0502020204030203"/>
                <a:sym typeface="Lato" panose="020F0502020204030203"/>
              </a:rPr>
              <a:t>6</a:t>
            </a:r>
            <a:endParaRPr b="1">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Methods to Install</a:t>
            </a:r>
            <a:endParaRPr lang="en-GB"/>
          </a:p>
        </p:txBody>
      </p:sp>
      <p:sp>
        <p:nvSpPr>
          <p:cNvPr id="160" name="Google Shape;160;p22"/>
          <p:cNvSpPr txBox="1"/>
          <p:nvPr>
            <p:ph type="body" idx="1"/>
          </p:nvPr>
        </p:nvSpPr>
        <p:spPr>
          <a:xfrm>
            <a:off x="727650" y="1321200"/>
            <a:ext cx="7688700" cy="3358500"/>
          </a:xfrm>
          <a:prstGeom prst="rect">
            <a:avLst/>
          </a:prstGeom>
        </p:spPr>
        <p:txBody>
          <a:bodyPr spcFirstLastPara="1" wrap="square" lIns="91425" tIns="91425" rIns="91425" bIns="91425" anchor="t" anchorCtr="0">
            <a:normAutofit/>
          </a:bodyPr>
          <a:lstStyle/>
          <a:p>
            <a:pPr marL="0" lvl="0" indent="0" algn="l" rtl="0">
              <a:lnSpc>
                <a:spcPct val="200000"/>
              </a:lnSpc>
              <a:spcBef>
                <a:spcPts val="0"/>
              </a:spcBef>
              <a:spcAft>
                <a:spcPts val="1200"/>
              </a:spcAft>
              <a:buNone/>
            </a:pPr>
            <a:endParaRPr sz="1500"/>
          </a:p>
        </p:txBody>
      </p:sp>
      <p:pic>
        <p:nvPicPr>
          <p:cNvPr id="161" name="Google Shape;161;p22"/>
          <p:cNvPicPr preferRelativeResize="0"/>
          <p:nvPr/>
        </p:nvPicPr>
        <p:blipFill>
          <a:blip r:embed="rId1"/>
          <a:stretch>
            <a:fillRect/>
          </a:stretch>
        </p:blipFill>
        <p:spPr>
          <a:xfrm>
            <a:off x="727650" y="1688300"/>
            <a:ext cx="2685874" cy="2298101"/>
          </a:xfrm>
          <a:prstGeom prst="rect">
            <a:avLst/>
          </a:prstGeom>
          <a:noFill/>
          <a:ln>
            <a:noFill/>
          </a:ln>
        </p:spPr>
      </p:pic>
      <p:pic>
        <p:nvPicPr>
          <p:cNvPr id="162" name="Google Shape;162;p22"/>
          <p:cNvPicPr preferRelativeResize="0"/>
          <p:nvPr/>
        </p:nvPicPr>
        <p:blipFill>
          <a:blip r:embed="rId2"/>
          <a:stretch>
            <a:fillRect/>
          </a:stretch>
        </p:blipFill>
        <p:spPr>
          <a:xfrm>
            <a:off x="5020702" y="1770576"/>
            <a:ext cx="3395651" cy="1910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Pre-requisites</a:t>
            </a:r>
            <a:endParaRPr lang="en-GB"/>
          </a:p>
        </p:txBody>
      </p:sp>
      <p:sp>
        <p:nvSpPr>
          <p:cNvPr id="168" name="Google Shape;168;p23"/>
          <p:cNvSpPr txBox="1"/>
          <p:nvPr>
            <p:ph type="body" idx="1"/>
          </p:nvPr>
        </p:nvSpPr>
        <p:spPr>
          <a:xfrm>
            <a:off x="727650" y="1321200"/>
            <a:ext cx="7688700" cy="3358500"/>
          </a:xfrm>
          <a:prstGeom prst="rect">
            <a:avLst/>
          </a:prstGeom>
        </p:spPr>
        <p:txBody>
          <a:bodyPr spcFirstLastPara="1" wrap="square" lIns="91425" tIns="91425" rIns="91425" bIns="91425" anchor="t" anchorCtr="0">
            <a:normAutofit/>
          </a:bodyPr>
          <a:lstStyle/>
          <a:p>
            <a:pPr marL="457200" lvl="0" indent="-317500" algn="l" rtl="0">
              <a:lnSpc>
                <a:spcPct val="200000"/>
              </a:lnSpc>
              <a:spcBef>
                <a:spcPts val="0"/>
              </a:spcBef>
              <a:spcAft>
                <a:spcPts val="0"/>
              </a:spcAft>
              <a:buClr>
                <a:srgbClr val="24292F"/>
              </a:buClr>
              <a:buSzPts val="1400"/>
              <a:buFont typeface="Lato" panose="020F0502020204030203"/>
              <a:buChar char="●"/>
            </a:pPr>
            <a:r>
              <a:rPr lang="en-GB" sz="1400" b="1" u="sng">
                <a:solidFill>
                  <a:srgbClr val="24292F"/>
                </a:solidFill>
                <a:highlight>
                  <a:srgbClr val="FFFFFF"/>
                </a:highlight>
              </a:rPr>
              <a:t>Docker</a:t>
            </a:r>
            <a:endParaRPr sz="1400" b="1" u="sng">
              <a:solidFill>
                <a:srgbClr val="24292F"/>
              </a:solidFill>
              <a:highlight>
                <a:srgbClr val="FFFFFF"/>
              </a:highlight>
            </a:endParaRPr>
          </a:p>
          <a:p>
            <a:pPr marL="914400" lvl="1" indent="-317500" algn="l" rtl="0">
              <a:lnSpc>
                <a:spcPct val="200000"/>
              </a:lnSpc>
              <a:spcBef>
                <a:spcPts val="0"/>
              </a:spcBef>
              <a:spcAft>
                <a:spcPts val="0"/>
              </a:spcAft>
              <a:buClr>
                <a:srgbClr val="000000"/>
              </a:buClr>
              <a:buSzPts val="1400"/>
              <a:buFont typeface="Lato" panose="020F0502020204030203"/>
              <a:buChar char="○"/>
            </a:pPr>
            <a:r>
              <a:rPr lang="en-GB" sz="1400" u="sng">
                <a:solidFill>
                  <a:schemeClr val="hlink"/>
                </a:solidFill>
                <a:highlight>
                  <a:srgbClr val="FFFFFF"/>
                </a:highlight>
                <a:hlinkClick r:id="rId1"/>
              </a:rPr>
              <a:t>https://docs.docker.com/engine/install/ubuntu/</a:t>
            </a:r>
            <a:endParaRPr sz="1400">
              <a:solidFill>
                <a:srgbClr val="24292F"/>
              </a:solidFill>
              <a:highlight>
                <a:srgbClr val="FFFFFF"/>
              </a:highlight>
            </a:endParaRPr>
          </a:p>
          <a:p>
            <a:pPr marL="457200" lvl="0" indent="-317500" algn="l" rtl="0">
              <a:lnSpc>
                <a:spcPct val="200000"/>
              </a:lnSpc>
              <a:spcBef>
                <a:spcPts val="0"/>
              </a:spcBef>
              <a:spcAft>
                <a:spcPts val="0"/>
              </a:spcAft>
              <a:buClr>
                <a:srgbClr val="24292F"/>
              </a:buClr>
              <a:buSzPts val="1400"/>
              <a:buFont typeface="Lato" panose="020F0502020204030203"/>
              <a:buChar char="●"/>
            </a:pPr>
            <a:r>
              <a:rPr lang="en-GB" sz="1400" b="1" u="sng">
                <a:solidFill>
                  <a:srgbClr val="24292F"/>
                </a:solidFill>
                <a:highlight>
                  <a:srgbClr val="FFFFFF"/>
                </a:highlight>
              </a:rPr>
              <a:t>Docker Compose</a:t>
            </a:r>
            <a:endParaRPr sz="1400" b="1" u="sng">
              <a:solidFill>
                <a:srgbClr val="24292F"/>
              </a:solidFill>
              <a:highlight>
                <a:srgbClr val="FFFFFF"/>
              </a:highlight>
            </a:endParaRPr>
          </a:p>
          <a:p>
            <a:pPr marL="914400" lvl="1" indent="-317500" algn="l" rtl="0">
              <a:lnSpc>
                <a:spcPct val="200000"/>
              </a:lnSpc>
              <a:spcBef>
                <a:spcPts val="0"/>
              </a:spcBef>
              <a:spcAft>
                <a:spcPts val="0"/>
              </a:spcAft>
              <a:buClr>
                <a:srgbClr val="24292F"/>
              </a:buClr>
              <a:buSzPts val="1400"/>
              <a:buFont typeface="Lato" panose="020F0502020204030203"/>
              <a:buChar char="○"/>
            </a:pPr>
            <a:r>
              <a:rPr lang="en-GB" sz="1400">
                <a:solidFill>
                  <a:srgbClr val="24292F"/>
                </a:solidFill>
                <a:highlight>
                  <a:srgbClr val="FFFFFF"/>
                </a:highlight>
              </a:rPr>
              <a:t>sudo apt-get -y install docker-compose</a:t>
            </a:r>
            <a:endParaRPr sz="1400">
              <a:solidFill>
                <a:srgbClr val="24292F"/>
              </a:solidFill>
              <a:highlight>
                <a:srgbClr val="FFFFFF"/>
              </a:highlight>
            </a:endParaRPr>
          </a:p>
          <a:p>
            <a:pPr marL="457200" lvl="0" indent="-317500" algn="l" rtl="0">
              <a:lnSpc>
                <a:spcPct val="200000"/>
              </a:lnSpc>
              <a:spcBef>
                <a:spcPts val="0"/>
              </a:spcBef>
              <a:spcAft>
                <a:spcPts val="0"/>
              </a:spcAft>
              <a:buClr>
                <a:srgbClr val="24292F"/>
              </a:buClr>
              <a:buSzPts val="1400"/>
              <a:buFont typeface="Lato" panose="020F0502020204030203"/>
              <a:buChar char="●"/>
            </a:pPr>
            <a:r>
              <a:rPr lang="en-GB" sz="1400" b="1" u="sng">
                <a:solidFill>
                  <a:srgbClr val="24292F"/>
                </a:solidFill>
                <a:highlight>
                  <a:srgbClr val="FFFFFF"/>
                </a:highlight>
              </a:rPr>
              <a:t>Hyperledger Fabric Network</a:t>
            </a:r>
            <a:endParaRPr sz="1400" b="1" u="sng">
              <a:solidFill>
                <a:srgbClr val="24292F"/>
              </a:solidFill>
              <a:highlight>
                <a:srgbClr val="FFFFFF"/>
              </a:highlight>
            </a:endParaRPr>
          </a:p>
          <a:p>
            <a:pPr marL="914400" lvl="1" indent="-317500" algn="l" rtl="0">
              <a:lnSpc>
                <a:spcPct val="200000"/>
              </a:lnSpc>
              <a:spcBef>
                <a:spcPts val="0"/>
              </a:spcBef>
              <a:spcAft>
                <a:spcPts val="0"/>
              </a:spcAft>
              <a:buClr>
                <a:srgbClr val="24292F"/>
              </a:buClr>
              <a:buSzPts val="1400"/>
              <a:buFont typeface="Lato" panose="020F0502020204030203"/>
              <a:buChar char="○"/>
            </a:pPr>
            <a:r>
              <a:rPr lang="en-GB" sz="1400">
                <a:solidFill>
                  <a:srgbClr val="24292F"/>
                </a:solidFill>
                <a:highlight>
                  <a:srgbClr val="FFFFFF"/>
                </a:highlight>
              </a:rPr>
              <a:t>Official Tutorial</a:t>
            </a:r>
            <a:endParaRPr sz="1400">
              <a:solidFill>
                <a:srgbClr val="24292F"/>
              </a:solidFill>
              <a:highlight>
                <a:srgbClr val="FFFFFF"/>
              </a:highlight>
            </a:endParaRPr>
          </a:p>
          <a:p>
            <a:pPr marL="914400" lvl="1" indent="-317500" algn="l" rtl="0">
              <a:lnSpc>
                <a:spcPct val="200000"/>
              </a:lnSpc>
              <a:spcBef>
                <a:spcPts val="0"/>
              </a:spcBef>
              <a:spcAft>
                <a:spcPts val="0"/>
              </a:spcAft>
              <a:buClr>
                <a:srgbClr val="24292F"/>
              </a:buClr>
              <a:buSzPts val="1400"/>
              <a:buFont typeface="Lato" panose="020F0502020204030203"/>
              <a:buChar char="○"/>
            </a:pPr>
            <a:r>
              <a:rPr lang="en-GB" sz="1400" u="sng">
                <a:solidFill>
                  <a:schemeClr val="hlink"/>
                </a:solidFill>
                <a:highlight>
                  <a:srgbClr val="FFFFFF"/>
                </a:highlight>
                <a:hlinkClick r:id="rId2"/>
              </a:rPr>
              <a:t>https://hyperledger-fabric.readthedocs.io/en/latest/test_network.html</a:t>
            </a:r>
            <a:endParaRPr sz="1400">
              <a:solidFill>
                <a:srgbClr val="24292F"/>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1931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Configure</a:t>
            </a:r>
            <a:endParaRPr lang="en-GB"/>
          </a:p>
        </p:txBody>
      </p:sp>
      <p:sp>
        <p:nvSpPr>
          <p:cNvPr id="174" name="Google Shape;174;p24"/>
          <p:cNvSpPr txBox="1"/>
          <p:nvPr>
            <p:ph type="body" idx="1"/>
          </p:nvPr>
        </p:nvSpPr>
        <p:spPr>
          <a:xfrm>
            <a:off x="67675" y="1321200"/>
            <a:ext cx="9021300" cy="365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rgbClr val="24292F"/>
                </a:solidFill>
                <a:highlight>
                  <a:srgbClr val="FFFFFF"/>
                </a:highlight>
                <a:latin typeface="Arial" panose="020B0604020202020204"/>
                <a:ea typeface="Arial" panose="020B0604020202020204"/>
                <a:cs typeface="Arial" panose="020B0604020202020204"/>
                <a:sym typeface="Arial" panose="020B0604020202020204"/>
              </a:rPr>
              <a:t>1. </a:t>
            </a:r>
            <a:r>
              <a:rPr lang="en-GB">
                <a:solidFill>
                  <a:srgbClr val="24292F"/>
                </a:solidFill>
                <a:highlight>
                  <a:srgbClr val="FFFFFF"/>
                </a:highlight>
                <a:latin typeface="Arial" panose="020B0604020202020204"/>
                <a:ea typeface="Arial" panose="020B0604020202020204"/>
                <a:cs typeface="Arial" panose="020B0604020202020204"/>
                <a:sym typeface="Arial" panose="020B0604020202020204"/>
              </a:rPr>
              <a:t>Copy the following files from repository:</a:t>
            </a:r>
            <a:endParaRPr>
              <a:solidFill>
                <a:srgbClr val="24292F"/>
              </a:solidFill>
              <a:highlight>
                <a:srgbClr val="FFFFFF"/>
              </a:highlight>
              <a:latin typeface="Arial" panose="020B0604020202020204"/>
              <a:ea typeface="Arial" panose="020B0604020202020204"/>
              <a:cs typeface="Arial" panose="020B0604020202020204"/>
              <a:sym typeface="Arial" panose="020B0604020202020204"/>
            </a:endParaRPr>
          </a:p>
          <a:p>
            <a:pPr marL="457200" lvl="0" indent="-311150" algn="l" rtl="0">
              <a:lnSpc>
                <a:spcPct val="150000"/>
              </a:lnSpc>
              <a:spcBef>
                <a:spcPts val="1200"/>
              </a:spcBef>
              <a:spcAft>
                <a:spcPts val="0"/>
              </a:spcAft>
              <a:buClr>
                <a:srgbClr val="24292F"/>
              </a:buClr>
              <a:buSzPts val="1300"/>
              <a:buFont typeface="Arial" panose="020B0604020202020204"/>
              <a:buChar char="●"/>
            </a:pPr>
            <a:r>
              <a:rPr lang="en-GB" b="1" u="sng">
                <a:solidFill>
                  <a:schemeClr val="hlink"/>
                </a:solidFill>
                <a:highlight>
                  <a:srgbClr val="FFFFFF"/>
                </a:highlight>
                <a:latin typeface="Arial" panose="020B0604020202020204"/>
                <a:ea typeface="Arial" panose="020B0604020202020204"/>
                <a:cs typeface="Arial" panose="020B0604020202020204"/>
                <a:sym typeface="Arial" panose="020B0604020202020204"/>
                <a:hlinkClick r:id="rId1"/>
              </a:rPr>
              <a:t>docker-compose.yaml</a:t>
            </a:r>
            <a:endParaRPr b="1" u="sng">
              <a:solidFill>
                <a:schemeClr val="hlink"/>
              </a:solidFill>
              <a:highlight>
                <a:srgbClr val="FFFFFF"/>
              </a:highlight>
              <a:latin typeface="Arial" panose="020B0604020202020204"/>
              <a:ea typeface="Arial" panose="020B0604020202020204"/>
              <a:cs typeface="Arial" panose="020B0604020202020204"/>
              <a:sym typeface="Arial" panose="020B0604020202020204"/>
            </a:endParaRPr>
          </a:p>
          <a:p>
            <a:pPr marL="720090" lvl="1" indent="-298450" algn="l" rtl="0">
              <a:lnSpc>
                <a:spcPct val="150000"/>
              </a:lnSpc>
              <a:spcBef>
                <a:spcPts val="0"/>
              </a:spcBef>
              <a:spcAft>
                <a:spcPts val="0"/>
              </a:spcAft>
              <a:buClr>
                <a:schemeClr val="hlink"/>
              </a:buClr>
              <a:buSzPts val="1100"/>
              <a:buFont typeface="Roboto Mono" panose="00000009000000000000"/>
              <a:buChar char="○"/>
            </a:pPr>
            <a:r>
              <a:rPr lang="en-GB" sz="900">
                <a:solidFill>
                  <a:srgbClr val="24292F"/>
                </a:solidFill>
                <a:highlight>
                  <a:srgbClr val="FFFFFF"/>
                </a:highlight>
                <a:latin typeface="Roboto Mono" panose="00000009000000000000"/>
                <a:ea typeface="Roboto Mono" panose="00000009000000000000"/>
                <a:cs typeface="Roboto Mono" panose="00000009000000000000"/>
                <a:sym typeface="Roboto Mono" panose="00000009000000000000"/>
              </a:rPr>
              <a:t>wget </a:t>
            </a:r>
            <a:r>
              <a:rPr lang="en-GB" sz="900">
                <a:solidFill>
                  <a:schemeClr val="hlink"/>
                </a:solidFill>
                <a:highlight>
                  <a:srgbClr val="FFFFFF"/>
                </a:highlight>
                <a:uFill>
                  <a:noFill/>
                </a:uFill>
                <a:latin typeface="Roboto Mono" panose="00000009000000000000"/>
                <a:ea typeface="Roboto Mono" panose="00000009000000000000"/>
                <a:cs typeface="Roboto Mono" panose="00000009000000000000"/>
                <a:sym typeface="Roboto Mono" panose="00000009000000000000"/>
                <a:hlinkClick r:id="rId2"/>
              </a:rPr>
              <a:t>https://raw.githubusercontent.com/hyperledger/blockchain-explorer/main/examples/net1/config.json</a:t>
            </a:r>
            <a:endParaRPr>
              <a:solidFill>
                <a:schemeClr val="hlink"/>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311150" algn="l" rtl="0">
              <a:lnSpc>
                <a:spcPct val="150000"/>
              </a:lnSpc>
              <a:spcBef>
                <a:spcPts val="0"/>
              </a:spcBef>
              <a:spcAft>
                <a:spcPts val="0"/>
              </a:spcAft>
              <a:buClr>
                <a:srgbClr val="24292F"/>
              </a:buClr>
              <a:buSzPts val="1300"/>
              <a:buFont typeface="Arial" panose="020B0604020202020204"/>
              <a:buChar char="●"/>
            </a:pPr>
            <a:r>
              <a:rPr lang="en-GB" b="1" u="sng">
                <a:solidFill>
                  <a:schemeClr val="hlink"/>
                </a:solidFill>
                <a:highlight>
                  <a:srgbClr val="FFFFFF"/>
                </a:highlight>
                <a:latin typeface="Arial" panose="020B0604020202020204"/>
                <a:ea typeface="Arial" panose="020B0604020202020204"/>
                <a:cs typeface="Arial" panose="020B0604020202020204"/>
                <a:sym typeface="Arial" panose="020B0604020202020204"/>
                <a:hlinkClick r:id="rId3"/>
              </a:rPr>
              <a:t>examples/net1/connection-profile/test-network.json</a:t>
            </a:r>
            <a:endParaRPr b="1" u="sng">
              <a:solidFill>
                <a:schemeClr val="hlink"/>
              </a:solidFill>
              <a:highlight>
                <a:srgbClr val="FFFFFF"/>
              </a:highlight>
              <a:latin typeface="Arial" panose="020B0604020202020204"/>
              <a:ea typeface="Arial" panose="020B0604020202020204"/>
              <a:cs typeface="Arial" panose="020B0604020202020204"/>
              <a:sym typeface="Arial" panose="020B0604020202020204"/>
            </a:endParaRPr>
          </a:p>
          <a:p>
            <a:pPr marL="720090" lvl="1" indent="-292100" algn="l" rtl="0">
              <a:lnSpc>
                <a:spcPct val="150000"/>
              </a:lnSpc>
              <a:spcBef>
                <a:spcPts val="0"/>
              </a:spcBef>
              <a:spcAft>
                <a:spcPts val="0"/>
              </a:spcAft>
              <a:buClr>
                <a:schemeClr val="hlink"/>
              </a:buClr>
              <a:buSzPts val="1000"/>
              <a:buFont typeface="Roboto Mono" panose="00000009000000000000"/>
              <a:buChar char="○"/>
            </a:pPr>
            <a:r>
              <a:rPr lang="en-GB" sz="800">
                <a:solidFill>
                  <a:srgbClr val="24292F"/>
                </a:solidFill>
                <a:highlight>
                  <a:srgbClr val="FFFFFF"/>
                </a:highlight>
                <a:latin typeface="Roboto Mono" panose="00000009000000000000"/>
                <a:ea typeface="Roboto Mono" panose="00000009000000000000"/>
                <a:cs typeface="Roboto Mono" panose="00000009000000000000"/>
                <a:sym typeface="Roboto Mono" panose="00000009000000000000"/>
              </a:rPr>
              <a:t>wget </a:t>
            </a:r>
            <a:r>
              <a:rPr lang="en-GB" sz="800">
                <a:solidFill>
                  <a:schemeClr val="hlink"/>
                </a:solidFill>
                <a:highlight>
                  <a:srgbClr val="FFFFFF"/>
                </a:highlight>
                <a:uFill>
                  <a:noFill/>
                </a:uFill>
                <a:latin typeface="Roboto Mono" panose="00000009000000000000"/>
                <a:ea typeface="Roboto Mono" panose="00000009000000000000"/>
                <a:cs typeface="Roboto Mono" panose="00000009000000000000"/>
                <a:sym typeface="Roboto Mono" panose="00000009000000000000"/>
                <a:hlinkClick r:id="rId4"/>
              </a:rPr>
              <a:t>https://raw.githubusercontent.com/hyperledger/blockchain-explorer/main/examples/net1/connection-profile/test-network.json -P connection-profile</a:t>
            </a:r>
            <a:endParaRPr sz="1000">
              <a:solidFill>
                <a:schemeClr val="hlink"/>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311150" algn="l" rtl="0">
              <a:lnSpc>
                <a:spcPct val="150000"/>
              </a:lnSpc>
              <a:spcBef>
                <a:spcPts val="0"/>
              </a:spcBef>
              <a:spcAft>
                <a:spcPts val="0"/>
              </a:spcAft>
              <a:buClr>
                <a:srgbClr val="24292F"/>
              </a:buClr>
              <a:buSzPts val="1300"/>
              <a:buFont typeface="Arial" panose="020B0604020202020204"/>
              <a:buChar char="●"/>
            </a:pPr>
            <a:r>
              <a:rPr lang="en-GB" b="1" u="sng">
                <a:solidFill>
                  <a:schemeClr val="hlink"/>
                </a:solidFill>
                <a:highlight>
                  <a:srgbClr val="FFFFFF"/>
                </a:highlight>
                <a:latin typeface="Arial" panose="020B0604020202020204"/>
                <a:ea typeface="Arial" panose="020B0604020202020204"/>
                <a:cs typeface="Arial" panose="020B0604020202020204"/>
                <a:sym typeface="Arial" panose="020B0604020202020204"/>
                <a:hlinkClick r:id="rId5"/>
              </a:rPr>
              <a:t>examples/net1/config.json</a:t>
            </a:r>
            <a:endParaRPr sz="1100" b="1" u="sng">
              <a:solidFill>
                <a:srgbClr val="24292F"/>
              </a:solidFill>
              <a:highlight>
                <a:srgbClr val="FFFFFF"/>
              </a:highlight>
              <a:latin typeface="Courier New" panose="02070309020205020404"/>
              <a:ea typeface="Courier New" panose="02070309020205020404"/>
              <a:cs typeface="Courier New" panose="02070309020205020404"/>
              <a:sym typeface="Courier New" panose="02070309020205020404"/>
            </a:endParaRPr>
          </a:p>
          <a:p>
            <a:pPr marL="720090" lvl="1" indent="-292100" algn="l" rtl="0">
              <a:lnSpc>
                <a:spcPct val="150000"/>
              </a:lnSpc>
              <a:spcBef>
                <a:spcPts val="0"/>
              </a:spcBef>
              <a:spcAft>
                <a:spcPts val="0"/>
              </a:spcAft>
              <a:buClr>
                <a:srgbClr val="24292F"/>
              </a:buClr>
              <a:buSzPts val="1000"/>
              <a:buFont typeface="Roboto Mono" panose="00000009000000000000"/>
              <a:buChar char="○"/>
            </a:pPr>
            <a:r>
              <a:rPr lang="en-GB" sz="1000">
                <a:solidFill>
                  <a:srgbClr val="24292F"/>
                </a:solidFill>
                <a:highlight>
                  <a:srgbClr val="FFFFFF"/>
                </a:highlight>
                <a:latin typeface="Roboto Mono" panose="00000009000000000000"/>
                <a:ea typeface="Roboto Mono" panose="00000009000000000000"/>
                <a:cs typeface="Roboto Mono" panose="00000009000000000000"/>
                <a:sym typeface="Roboto Mono" panose="00000009000000000000"/>
              </a:rPr>
              <a:t>wget </a:t>
            </a:r>
            <a:r>
              <a:rPr lang="en-GB" sz="1000">
                <a:solidFill>
                  <a:schemeClr val="hlink"/>
                </a:solidFill>
                <a:highlight>
                  <a:srgbClr val="FFFFFF"/>
                </a:highlight>
                <a:uFill>
                  <a:noFill/>
                </a:uFill>
                <a:latin typeface="Roboto Mono" panose="00000009000000000000"/>
                <a:ea typeface="Roboto Mono" panose="00000009000000000000"/>
                <a:cs typeface="Roboto Mono" panose="00000009000000000000"/>
                <a:sym typeface="Roboto Mono" panose="00000009000000000000"/>
                <a:hlinkClick r:id="rId6"/>
              </a:rPr>
              <a:t>https://raw.githubusercontent.com/hyperledger/blockchain-explorer/main/docker-compose.yaml</a:t>
            </a:r>
            <a:endParaRPr sz="1000">
              <a:solidFill>
                <a:srgbClr val="24292F"/>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1200"/>
              </a:spcBef>
              <a:spcAft>
                <a:spcPts val="0"/>
              </a:spcAft>
              <a:buNone/>
            </a:pPr>
            <a:r>
              <a:rPr lang="en-GB" sz="1200">
                <a:solidFill>
                  <a:srgbClr val="24292F"/>
                </a:solidFill>
                <a:highlight>
                  <a:srgbClr val="FFFFFF"/>
                </a:highlight>
                <a:latin typeface="Arial" panose="020B0604020202020204"/>
                <a:ea typeface="Arial" panose="020B0604020202020204"/>
                <a:cs typeface="Arial" panose="020B0604020202020204"/>
                <a:sym typeface="Arial" panose="020B0604020202020204"/>
              </a:rPr>
              <a:t>2. Provide network name and path to volumes to be mounted on Explorer container (docker-compose.yaml) to align with your environment</a:t>
            </a:r>
            <a:endParaRPr>
              <a:solidFill>
                <a:srgbClr val="24292F"/>
              </a:solidFill>
              <a:highlight>
                <a:srgbClr val="FFFFFF"/>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1200"/>
              </a:spcBef>
              <a:spcAft>
                <a:spcPts val="1200"/>
              </a:spcAft>
              <a:buNone/>
            </a:pPr>
            <a:endParaRPr sz="1400"/>
          </a:p>
        </p:txBody>
      </p:sp>
      <p:pic>
        <p:nvPicPr>
          <p:cNvPr id="175" name="Google Shape;175;p24"/>
          <p:cNvPicPr preferRelativeResize="0"/>
          <p:nvPr/>
        </p:nvPicPr>
        <p:blipFill rotWithShape="1">
          <a:blip r:embed="rId7"/>
          <a:srcRect l="16673" t="18317" b="23124"/>
          <a:stretch>
            <a:fillRect/>
          </a:stretch>
        </p:blipFill>
        <p:spPr>
          <a:xfrm>
            <a:off x="4571990" y="571925"/>
            <a:ext cx="4093135" cy="1273425"/>
          </a:xfrm>
          <a:prstGeom prst="rect">
            <a:avLst/>
          </a:prstGeom>
          <a:noFill/>
          <a:ln>
            <a:noFill/>
          </a:ln>
        </p:spPr>
      </p:pic>
      <p:pic>
        <p:nvPicPr>
          <p:cNvPr id="176" name="Google Shape;176;p24"/>
          <p:cNvPicPr preferRelativeResize="0"/>
          <p:nvPr/>
        </p:nvPicPr>
        <p:blipFill>
          <a:blip r:embed="rId8"/>
          <a:stretch>
            <a:fillRect/>
          </a:stretch>
        </p:blipFill>
        <p:spPr>
          <a:xfrm>
            <a:off x="1681300" y="4078773"/>
            <a:ext cx="5577149" cy="80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Configure</a:t>
            </a:r>
            <a:endParaRPr lang="en-GB"/>
          </a:p>
        </p:txBody>
      </p:sp>
      <p:sp>
        <p:nvSpPr>
          <p:cNvPr id="182" name="Google Shape;182;p25"/>
          <p:cNvSpPr txBox="1"/>
          <p:nvPr>
            <p:ph type="body" idx="1"/>
          </p:nvPr>
        </p:nvSpPr>
        <p:spPr>
          <a:xfrm>
            <a:off x="727650" y="3912000"/>
            <a:ext cx="7688700" cy="567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4</a:t>
            </a:r>
            <a:r>
              <a:rPr lang="en-GB"/>
              <a:t>. </a:t>
            </a:r>
            <a:r>
              <a:rPr lang="en-GB" sz="1200">
                <a:solidFill>
                  <a:srgbClr val="24292F"/>
                </a:solidFill>
                <a:highlight>
                  <a:srgbClr val="FFFFFF"/>
                </a:highlight>
                <a:latin typeface="Arial" panose="020B0604020202020204"/>
                <a:ea typeface="Arial" panose="020B0604020202020204"/>
                <a:cs typeface="Arial" panose="020B0604020202020204"/>
                <a:sym typeface="Arial" panose="020B0604020202020204"/>
              </a:rPr>
              <a:t>Copy entire crypto artifact directory (e.g. crypto-config/, organizations/) from your fabric network</a:t>
            </a:r>
            <a:endParaRPr lang="en-GB" sz="1200">
              <a:solidFill>
                <a:srgbClr val="24292F"/>
              </a:solidFill>
              <a:highlight>
                <a:srgbClr val="FFFFFF"/>
              </a:highlight>
              <a:latin typeface="Arial" panose="020B0604020202020204"/>
              <a:ea typeface="Arial" panose="020B0604020202020204"/>
              <a:cs typeface="Arial" panose="020B0604020202020204"/>
              <a:sym typeface="Arial" panose="020B0604020202020204"/>
            </a:endParaRPr>
          </a:p>
        </p:txBody>
      </p:sp>
      <p:pic>
        <p:nvPicPr>
          <p:cNvPr id="183" name="Google Shape;183;p25"/>
          <p:cNvPicPr preferRelativeResize="0"/>
          <p:nvPr/>
        </p:nvPicPr>
        <p:blipFill>
          <a:blip r:embed="rId1"/>
          <a:stretch>
            <a:fillRect/>
          </a:stretch>
        </p:blipFill>
        <p:spPr>
          <a:xfrm>
            <a:off x="0" y="1929546"/>
            <a:ext cx="9144000" cy="1689957"/>
          </a:xfrm>
          <a:prstGeom prst="rect">
            <a:avLst/>
          </a:prstGeom>
          <a:noFill/>
          <a:ln>
            <a:noFill/>
          </a:ln>
        </p:spPr>
      </p:pic>
      <p:sp>
        <p:nvSpPr>
          <p:cNvPr id="184" name="Google Shape;184;p25"/>
          <p:cNvSpPr txBox="1"/>
          <p:nvPr>
            <p:ph type="body" idx="1"/>
          </p:nvPr>
        </p:nvSpPr>
        <p:spPr>
          <a:xfrm>
            <a:off x="727650" y="1362550"/>
            <a:ext cx="7688700" cy="5670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GB" sz="1200">
                <a:solidFill>
                  <a:srgbClr val="24292F"/>
                </a:solidFill>
                <a:highlight>
                  <a:srgbClr val="FFFFFF"/>
                </a:highlight>
                <a:latin typeface="Arial" panose="020B0604020202020204"/>
                <a:ea typeface="Arial" panose="020B0604020202020204"/>
                <a:cs typeface="Arial" panose="020B0604020202020204"/>
                <a:sym typeface="Arial" panose="020B0604020202020204"/>
              </a:rPr>
              <a:t>3</a:t>
            </a:r>
            <a:r>
              <a:rPr lang="en-GB" sz="1200">
                <a:solidFill>
                  <a:srgbClr val="24292F"/>
                </a:solidFill>
                <a:highlight>
                  <a:srgbClr val="FFFFFF"/>
                </a:highlight>
                <a:latin typeface="Arial" panose="020B0604020202020204"/>
                <a:ea typeface="Arial" panose="020B0604020202020204"/>
                <a:cs typeface="Arial" panose="020B0604020202020204"/>
                <a:sym typeface="Arial" panose="020B0604020202020204"/>
              </a:rPr>
              <a:t>. Edit path to admin certificate and secret (private) key in the connection profile (test-network.json). You need to specify with the absolute path on Explorer container.</a:t>
            </a:r>
            <a:endParaRPr lang="en-GB" sz="1200">
              <a:solidFill>
                <a:srgbClr val="24292F"/>
              </a:solidFill>
              <a:highlight>
                <a:srgbClr val="FFFFFF"/>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Running Explorer</a:t>
            </a:r>
            <a:endParaRPr lang="en-GB"/>
          </a:p>
        </p:txBody>
      </p:sp>
      <p:sp>
        <p:nvSpPr>
          <p:cNvPr id="190" name="Google Shape;190;p26"/>
          <p:cNvSpPr txBox="1"/>
          <p:nvPr>
            <p:ph type="body" idx="1"/>
          </p:nvPr>
        </p:nvSpPr>
        <p:spPr>
          <a:xfrm>
            <a:off x="727650" y="1321200"/>
            <a:ext cx="7688700" cy="33585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24292F"/>
              </a:buClr>
              <a:buSzPts val="1200"/>
              <a:buFont typeface="Arial" panose="020B0604020202020204"/>
              <a:buChar char="●"/>
            </a:pPr>
            <a:r>
              <a:rPr lang="en-GB" sz="1200">
                <a:solidFill>
                  <a:srgbClr val="24292F"/>
                </a:solidFill>
                <a:highlight>
                  <a:srgbClr val="FFFFFF"/>
                </a:highlight>
                <a:latin typeface="Arial" panose="020B0604020202020204"/>
                <a:ea typeface="Arial" panose="020B0604020202020204"/>
                <a:cs typeface="Arial" panose="020B0604020202020204"/>
                <a:sym typeface="Arial" panose="020B0604020202020204"/>
              </a:rPr>
              <a:t>Run the following command to start the Explorer docker container:</a:t>
            </a:r>
            <a:endParaRPr sz="1200">
              <a:solidFill>
                <a:srgbClr val="24292F"/>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endParaRPr sz="1200">
              <a:solidFill>
                <a:srgbClr val="24292F"/>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endParaRPr sz="1200">
              <a:solidFill>
                <a:srgbClr val="24292F"/>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endParaRPr sz="1200">
              <a:solidFill>
                <a:srgbClr val="24292F"/>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endParaRPr sz="1200">
              <a:solidFill>
                <a:srgbClr val="24292F"/>
              </a:solidFill>
              <a:highlight>
                <a:srgbClr val="FFFFFF"/>
              </a:highlight>
              <a:latin typeface="Arial" panose="020B0604020202020204"/>
              <a:ea typeface="Arial" panose="020B0604020202020204"/>
              <a:cs typeface="Arial" panose="020B0604020202020204"/>
              <a:sym typeface="Arial" panose="020B0604020202020204"/>
            </a:endParaRPr>
          </a:p>
          <a:p>
            <a:pPr marL="457200" lvl="0" indent="-304800" algn="l" rtl="0">
              <a:spcBef>
                <a:spcPts val="1200"/>
              </a:spcBef>
              <a:spcAft>
                <a:spcPts val="0"/>
              </a:spcAft>
              <a:buClr>
                <a:srgbClr val="24292F"/>
              </a:buClr>
              <a:buSzPts val="1200"/>
              <a:buFont typeface="Arial" panose="020B0604020202020204"/>
              <a:buChar char="●"/>
            </a:pPr>
            <a:r>
              <a:rPr lang="en-GB" sz="1200">
                <a:solidFill>
                  <a:srgbClr val="24292F"/>
                </a:solidFill>
                <a:highlight>
                  <a:srgbClr val="FFFFFF"/>
                </a:highlight>
                <a:latin typeface="Arial" panose="020B0604020202020204"/>
                <a:ea typeface="Arial" panose="020B0604020202020204"/>
                <a:cs typeface="Arial" panose="020B0604020202020204"/>
                <a:sym typeface="Arial" panose="020B0604020202020204"/>
              </a:rPr>
              <a:t>Now, we can access Hyperledger Explorer at </a:t>
            </a:r>
            <a:r>
              <a:rPr lang="en-GB" sz="1200" u="sng">
                <a:solidFill>
                  <a:srgbClr val="24292F"/>
                </a:solidFill>
                <a:highlight>
                  <a:srgbClr val="FFFFFF"/>
                </a:highlight>
                <a:latin typeface="Roboto Mono" panose="00000009000000000000"/>
                <a:ea typeface="Roboto Mono" panose="00000009000000000000"/>
                <a:cs typeface="Roboto Mono" panose="00000009000000000000"/>
                <a:sym typeface="Roboto Mono" panose="00000009000000000000"/>
              </a:rPr>
              <a:t>http://localhost:8080/</a:t>
            </a:r>
            <a:endParaRPr sz="1200" u="sng">
              <a:solidFill>
                <a:srgbClr val="24292F"/>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1200"/>
              </a:spcBef>
              <a:spcAft>
                <a:spcPts val="1200"/>
              </a:spcAft>
              <a:buNone/>
            </a:pPr>
          </a:p>
        </p:txBody>
      </p:sp>
      <p:pic>
        <p:nvPicPr>
          <p:cNvPr id="191" name="Google Shape;191;p26"/>
          <p:cNvPicPr preferRelativeResize="0"/>
          <p:nvPr/>
        </p:nvPicPr>
        <p:blipFill>
          <a:blip r:embed="rId1"/>
          <a:stretch>
            <a:fillRect/>
          </a:stretch>
        </p:blipFill>
        <p:spPr>
          <a:xfrm>
            <a:off x="1132725" y="1861375"/>
            <a:ext cx="6648450" cy="933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Use Case: Asset Transfer</a:t>
            </a: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Scenario</a:t>
            </a:r>
            <a:endParaRPr lang="en-GB"/>
          </a:p>
        </p:txBody>
      </p:sp>
      <p:pic>
        <p:nvPicPr>
          <p:cNvPr id="202" name="Google Shape;202;p28"/>
          <p:cNvPicPr preferRelativeResize="0"/>
          <p:nvPr/>
        </p:nvPicPr>
        <p:blipFill>
          <a:blip r:embed="rId1"/>
          <a:stretch>
            <a:fillRect/>
          </a:stretch>
        </p:blipFill>
        <p:spPr>
          <a:xfrm>
            <a:off x="880050" y="1321200"/>
            <a:ext cx="793524" cy="793524"/>
          </a:xfrm>
          <a:prstGeom prst="rect">
            <a:avLst/>
          </a:prstGeom>
          <a:noFill/>
          <a:ln>
            <a:noFill/>
          </a:ln>
        </p:spPr>
      </p:pic>
      <p:pic>
        <p:nvPicPr>
          <p:cNvPr id="203" name="Google Shape;203;p28"/>
          <p:cNvPicPr preferRelativeResize="0"/>
          <p:nvPr/>
        </p:nvPicPr>
        <p:blipFill>
          <a:blip r:embed="rId1"/>
          <a:stretch>
            <a:fillRect/>
          </a:stretch>
        </p:blipFill>
        <p:spPr>
          <a:xfrm>
            <a:off x="2132425" y="1321200"/>
            <a:ext cx="793524" cy="793524"/>
          </a:xfrm>
          <a:prstGeom prst="rect">
            <a:avLst/>
          </a:prstGeom>
          <a:noFill/>
          <a:ln>
            <a:noFill/>
          </a:ln>
        </p:spPr>
      </p:pic>
      <p:pic>
        <p:nvPicPr>
          <p:cNvPr id="204" name="Google Shape;204;p28"/>
          <p:cNvPicPr preferRelativeResize="0"/>
          <p:nvPr/>
        </p:nvPicPr>
        <p:blipFill>
          <a:blip r:embed="rId1"/>
          <a:stretch>
            <a:fillRect/>
          </a:stretch>
        </p:blipFill>
        <p:spPr>
          <a:xfrm>
            <a:off x="3493225" y="1321200"/>
            <a:ext cx="793524" cy="793524"/>
          </a:xfrm>
          <a:prstGeom prst="rect">
            <a:avLst/>
          </a:prstGeom>
          <a:noFill/>
          <a:ln>
            <a:noFill/>
          </a:ln>
        </p:spPr>
      </p:pic>
      <p:pic>
        <p:nvPicPr>
          <p:cNvPr id="205" name="Google Shape;205;p28"/>
          <p:cNvPicPr preferRelativeResize="0"/>
          <p:nvPr/>
        </p:nvPicPr>
        <p:blipFill>
          <a:blip r:embed="rId1"/>
          <a:stretch>
            <a:fillRect/>
          </a:stretch>
        </p:blipFill>
        <p:spPr>
          <a:xfrm>
            <a:off x="4857250" y="1321200"/>
            <a:ext cx="793524" cy="793524"/>
          </a:xfrm>
          <a:prstGeom prst="rect">
            <a:avLst/>
          </a:prstGeom>
          <a:noFill/>
          <a:ln>
            <a:noFill/>
          </a:ln>
        </p:spPr>
      </p:pic>
      <p:pic>
        <p:nvPicPr>
          <p:cNvPr id="206" name="Google Shape;206;p28"/>
          <p:cNvPicPr preferRelativeResize="0"/>
          <p:nvPr/>
        </p:nvPicPr>
        <p:blipFill>
          <a:blip r:embed="rId1"/>
          <a:stretch>
            <a:fillRect/>
          </a:stretch>
        </p:blipFill>
        <p:spPr>
          <a:xfrm>
            <a:off x="6109625" y="1321200"/>
            <a:ext cx="793524" cy="793524"/>
          </a:xfrm>
          <a:prstGeom prst="rect">
            <a:avLst/>
          </a:prstGeom>
          <a:noFill/>
          <a:ln>
            <a:noFill/>
          </a:ln>
        </p:spPr>
      </p:pic>
      <p:pic>
        <p:nvPicPr>
          <p:cNvPr id="207" name="Google Shape;207;p28"/>
          <p:cNvPicPr preferRelativeResize="0"/>
          <p:nvPr/>
        </p:nvPicPr>
        <p:blipFill>
          <a:blip r:embed="rId1"/>
          <a:stretch>
            <a:fillRect/>
          </a:stretch>
        </p:blipFill>
        <p:spPr>
          <a:xfrm>
            <a:off x="7470425" y="1321200"/>
            <a:ext cx="793524" cy="793524"/>
          </a:xfrm>
          <a:prstGeom prst="rect">
            <a:avLst/>
          </a:prstGeom>
          <a:noFill/>
          <a:ln>
            <a:noFill/>
          </a:ln>
        </p:spPr>
      </p:pic>
      <p:graphicFrame>
        <p:nvGraphicFramePr>
          <p:cNvPr id="208" name="Google Shape;208;p28"/>
          <p:cNvGraphicFramePr/>
          <p:nvPr/>
        </p:nvGraphicFramePr>
        <p:xfrm>
          <a:off x="575250" y="2296050"/>
          <a:ext cx="7979250" cy="3000000"/>
        </p:xfrm>
        <a:graphic>
          <a:graphicData uri="http://schemas.openxmlformats.org/drawingml/2006/table">
            <a:tbl>
              <a:tblPr>
                <a:noFill/>
                <a:tableStyleId>{B057A734-1EF5-4604-BB5B-C22F5F013799}</a:tableStyleId>
              </a:tblPr>
              <a:tblGrid>
                <a:gridCol w="1329875"/>
                <a:gridCol w="1329875"/>
                <a:gridCol w="1329875"/>
                <a:gridCol w="1329875"/>
                <a:gridCol w="1329875"/>
                <a:gridCol w="1329875"/>
              </a:tblGrid>
              <a:tr h="396200">
                <a:tc>
                  <a:txBody>
                    <a:bodyPr/>
                    <a:lstStyle/>
                    <a:p>
                      <a:pPr marL="0" lvl="0" indent="0" algn="ctr" rtl="0">
                        <a:spcBef>
                          <a:spcPts val="0"/>
                        </a:spcBef>
                        <a:spcAft>
                          <a:spcPts val="0"/>
                        </a:spcAft>
                        <a:buNone/>
                      </a:pPr>
                      <a:r>
                        <a:rPr lang="en-GB"/>
                        <a:t>Sriram</a:t>
                      </a:r>
                      <a:endParaRPr lang="en-GB"/>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t>Shiva</a:t>
                      </a:r>
                      <a:endParaRPr lang="en-GB"/>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t>Mahesh</a:t>
                      </a:r>
                      <a:endParaRPr lang="en-GB"/>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t>Nitesh</a:t>
                      </a:r>
                      <a:endParaRPr lang="en-GB"/>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t>Kunj</a:t>
                      </a:r>
                      <a:endParaRPr lang="en-GB"/>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t>Maheeth</a:t>
                      </a:r>
                      <a:endParaRPr lang="en-GB"/>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pic>
        <p:nvPicPr>
          <p:cNvPr id="209" name="Google Shape;209;p28"/>
          <p:cNvPicPr preferRelativeResize="0"/>
          <p:nvPr/>
        </p:nvPicPr>
        <p:blipFill>
          <a:blip r:embed="rId2"/>
          <a:stretch>
            <a:fillRect/>
          </a:stretch>
        </p:blipFill>
        <p:spPr>
          <a:xfrm>
            <a:off x="597674" y="3188950"/>
            <a:ext cx="1171550" cy="1554350"/>
          </a:xfrm>
          <a:prstGeom prst="rect">
            <a:avLst/>
          </a:prstGeom>
          <a:noFill/>
          <a:ln>
            <a:noFill/>
          </a:ln>
        </p:spPr>
      </p:pic>
      <p:sp>
        <p:nvSpPr>
          <p:cNvPr id="210" name="Google Shape;210;p28"/>
          <p:cNvSpPr txBox="1"/>
          <p:nvPr/>
        </p:nvSpPr>
        <p:spPr>
          <a:xfrm>
            <a:off x="490150" y="4743300"/>
            <a:ext cx="138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Sita</a:t>
            </a:r>
            <a:endParaRPr>
              <a:latin typeface="Lato" panose="020F0502020204030203"/>
              <a:ea typeface="Lato" panose="020F0502020204030203"/>
              <a:cs typeface="Lato" panose="020F0502020204030203"/>
              <a:sym typeface="Lato" panose="020F0502020204030203"/>
            </a:endParaRPr>
          </a:p>
        </p:txBody>
      </p:sp>
      <p:cxnSp>
        <p:nvCxnSpPr>
          <p:cNvPr id="211" name="Google Shape;211;p28"/>
          <p:cNvCxnSpPr>
            <a:endCxn id="209" idx="3"/>
          </p:cNvCxnSpPr>
          <p:nvPr/>
        </p:nvCxnSpPr>
        <p:spPr>
          <a:xfrm flipH="1">
            <a:off x="1769224" y="2649125"/>
            <a:ext cx="771600" cy="131700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8"/>
          <p:cNvSpPr txBox="1"/>
          <p:nvPr/>
        </p:nvSpPr>
        <p:spPr>
          <a:xfrm>
            <a:off x="2378075" y="2873575"/>
            <a:ext cx="146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Asset </a:t>
            </a:r>
            <a:r>
              <a:rPr lang="en-GB">
                <a:latin typeface="Lato" panose="020F0502020204030203"/>
                <a:ea typeface="Lato" panose="020F0502020204030203"/>
                <a:cs typeface="Lato" panose="020F0502020204030203"/>
                <a:sym typeface="Lato" panose="020F0502020204030203"/>
              </a:rPr>
              <a:t>Transfer</a:t>
            </a:r>
            <a:endParaRPr>
              <a:latin typeface="Lato" panose="020F0502020204030203"/>
              <a:ea typeface="Lato" panose="020F0502020204030203"/>
              <a:cs typeface="Lato" panose="020F0502020204030203"/>
              <a:sym typeface="Lato" panose="020F0502020204030203"/>
            </a:endParaRPr>
          </a:p>
        </p:txBody>
      </p:sp>
      <p:cxnSp>
        <p:nvCxnSpPr>
          <p:cNvPr id="213" name="Google Shape;213;p28"/>
          <p:cNvCxnSpPr>
            <a:stCxn id="212" idx="2"/>
          </p:cNvCxnSpPr>
          <p:nvPr/>
        </p:nvCxnSpPr>
        <p:spPr>
          <a:xfrm>
            <a:off x="3110075" y="3273775"/>
            <a:ext cx="0" cy="467400"/>
          </a:xfrm>
          <a:prstGeom prst="straightConnector1">
            <a:avLst/>
          </a:prstGeom>
          <a:noFill/>
          <a:ln w="9525" cap="flat" cmpd="sng">
            <a:solidFill>
              <a:schemeClr val="dk2"/>
            </a:solidFill>
            <a:prstDash val="solid"/>
            <a:round/>
            <a:headEnd type="none" w="med" len="med"/>
            <a:tailEnd type="triangle" w="med" len="med"/>
          </a:ln>
        </p:spPr>
      </p:cxnSp>
      <p:sp>
        <p:nvSpPr>
          <p:cNvPr id="214" name="Google Shape;214;p28"/>
          <p:cNvSpPr txBox="1"/>
          <p:nvPr/>
        </p:nvSpPr>
        <p:spPr>
          <a:xfrm>
            <a:off x="2378075" y="4246300"/>
            <a:ext cx="146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Lato" panose="020F0502020204030203"/>
                <a:ea typeface="Lato" panose="020F0502020204030203"/>
                <a:cs typeface="Lato" panose="020F0502020204030203"/>
                <a:sym typeface="Lato" panose="020F0502020204030203"/>
              </a:rPr>
              <a:t>Stored in Fabric</a:t>
            </a:r>
            <a:endParaRPr b="1">
              <a:latin typeface="Lato" panose="020F0502020204030203"/>
              <a:ea typeface="Lato" panose="020F0502020204030203"/>
              <a:cs typeface="Lato" panose="020F0502020204030203"/>
              <a:sym typeface="Lato" panose="020F0502020204030203"/>
            </a:endParaRPr>
          </a:p>
        </p:txBody>
      </p:sp>
      <p:pic>
        <p:nvPicPr>
          <p:cNvPr id="215" name="Google Shape;215;p28"/>
          <p:cNvPicPr preferRelativeResize="0"/>
          <p:nvPr/>
        </p:nvPicPr>
        <p:blipFill rotWithShape="1">
          <a:blip r:embed="rId3"/>
          <a:srcRect t="19401" r="67700" b="19241"/>
          <a:stretch>
            <a:fillRect/>
          </a:stretch>
        </p:blipFill>
        <p:spPr>
          <a:xfrm>
            <a:off x="2828338" y="3807475"/>
            <a:ext cx="563475" cy="535200"/>
          </a:xfrm>
          <a:prstGeom prst="rect">
            <a:avLst/>
          </a:prstGeom>
          <a:noFill/>
          <a:ln>
            <a:noFill/>
          </a:ln>
        </p:spPr>
      </p:pic>
      <p:sp>
        <p:nvSpPr>
          <p:cNvPr id="216" name="Google Shape;216;p28"/>
          <p:cNvSpPr/>
          <p:nvPr/>
        </p:nvSpPr>
        <p:spPr>
          <a:xfrm>
            <a:off x="3950575" y="2889350"/>
            <a:ext cx="563400" cy="18540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8"/>
          <p:cNvSpPr txBox="1"/>
          <p:nvPr/>
        </p:nvSpPr>
        <p:spPr>
          <a:xfrm>
            <a:off x="4763925" y="3059775"/>
            <a:ext cx="185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u="sng">
                <a:latin typeface="Lato" panose="020F0502020204030203"/>
                <a:ea typeface="Lato" panose="020F0502020204030203"/>
                <a:cs typeface="Lato" panose="020F0502020204030203"/>
                <a:sym typeface="Lato" panose="020F0502020204030203"/>
              </a:rPr>
              <a:t>Viewed in Explorer</a:t>
            </a:r>
            <a:endParaRPr b="1" u="sng">
              <a:latin typeface="Lato" panose="020F0502020204030203"/>
              <a:ea typeface="Lato" panose="020F0502020204030203"/>
              <a:cs typeface="Lato" panose="020F0502020204030203"/>
              <a:sym typeface="Lato" panose="020F0502020204030203"/>
            </a:endParaRPr>
          </a:p>
        </p:txBody>
      </p:sp>
      <p:pic>
        <p:nvPicPr>
          <p:cNvPr id="218" name="Google Shape;218;p28" title="HYPERLEDGER EXPLORER"/>
          <p:cNvPicPr preferRelativeResize="0"/>
          <p:nvPr/>
        </p:nvPicPr>
        <p:blipFill rotWithShape="1">
          <a:blip r:embed="rId4"/>
          <a:srcRect r="72124"/>
          <a:stretch>
            <a:fillRect/>
          </a:stretch>
        </p:blipFill>
        <p:spPr>
          <a:xfrm>
            <a:off x="5135750" y="3459975"/>
            <a:ext cx="798048" cy="643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727800" y="1812450"/>
            <a:ext cx="7688400" cy="1518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SHOW TIME</a:t>
            </a:r>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30"/>
          <p:cNvSpPr txBox="1"/>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b="1" u="sng"/>
              <a:t>Hyperledger Explorer Demo</a:t>
            </a:r>
            <a:endParaRPr b="1" u="sng"/>
          </a:p>
        </p:txBody>
      </p:sp>
      <p:pic>
        <p:nvPicPr>
          <p:cNvPr id="229" name="Google Shape;229;p30" title="cactus-demo.mkv">
            <a:hlinkClick r:id="rId1"/>
          </p:cNvPr>
          <p:cNvPicPr preferRelativeResize="0"/>
          <p:nvPr/>
        </p:nvPicPr>
        <p:blipFill>
          <a:blip r:embed="rId2"/>
          <a:stretch>
            <a:fillRect/>
          </a:stretch>
        </p:blipFill>
        <p:spPr>
          <a:xfrm>
            <a:off x="2287650" y="646300"/>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About </a:t>
            </a:r>
            <a:r>
              <a:rPr lang="en-GB"/>
              <a:t>Smart Contracts</a:t>
            </a:r>
            <a:endParaRPr lang="en-GB"/>
          </a:p>
        </p:txBody>
      </p:sp>
      <p:sp>
        <p:nvSpPr>
          <p:cNvPr id="235" name="Google Shape;235;p31"/>
          <p:cNvSpPr txBox="1"/>
          <p:nvPr>
            <p:ph type="body" idx="1"/>
          </p:nvPr>
        </p:nvSpPr>
        <p:spPr>
          <a:xfrm>
            <a:off x="727650" y="1321200"/>
            <a:ext cx="7688700" cy="3358500"/>
          </a:xfrm>
          <a:prstGeom prst="rect">
            <a:avLst/>
          </a:prstGeom>
        </p:spPr>
        <p:txBody>
          <a:bodyPr spcFirstLastPara="1" wrap="square" lIns="91425" tIns="91425" rIns="91425" bIns="91425" anchor="t" anchorCtr="0">
            <a:normAutofit fontScale="92500" lnSpcReduction="20000"/>
          </a:bodyPr>
          <a:lstStyle/>
          <a:p>
            <a:pPr marL="457200" lvl="0" indent="-340360" algn="l" rtl="0">
              <a:lnSpc>
                <a:spcPct val="200000"/>
              </a:lnSpc>
              <a:spcBef>
                <a:spcPts val="0"/>
              </a:spcBef>
              <a:spcAft>
                <a:spcPts val="0"/>
              </a:spcAft>
              <a:buClr>
                <a:schemeClr val="dk2"/>
              </a:buClr>
              <a:buSzPct val="100000"/>
              <a:buChar char="●"/>
            </a:pPr>
            <a:r>
              <a:rPr lang="en-GB" sz="1900">
                <a:solidFill>
                  <a:schemeClr val="dk2"/>
                </a:solidFill>
              </a:rPr>
              <a:t>They </a:t>
            </a:r>
            <a:r>
              <a:rPr lang="en-GB" sz="1900" b="1" u="sng">
                <a:solidFill>
                  <a:schemeClr val="dk2"/>
                </a:solidFill>
              </a:rPr>
              <a:t>are Tools</a:t>
            </a:r>
            <a:r>
              <a:rPr lang="en-GB" sz="1900">
                <a:solidFill>
                  <a:schemeClr val="dk2"/>
                </a:solidFill>
              </a:rPr>
              <a:t> and </a:t>
            </a:r>
            <a:r>
              <a:rPr lang="en-GB" sz="1900" b="1" u="sng">
                <a:solidFill>
                  <a:schemeClr val="dk2"/>
                </a:solidFill>
              </a:rPr>
              <a:t>not blockchains</a:t>
            </a:r>
            <a:r>
              <a:rPr lang="en-GB" sz="1900">
                <a:solidFill>
                  <a:schemeClr val="dk2"/>
                </a:solidFill>
              </a:rPr>
              <a:t> like Hyperledger Fabric, Ethereum etc. </a:t>
            </a:r>
            <a:endParaRPr sz="1900">
              <a:solidFill>
                <a:schemeClr val="dk2"/>
              </a:solidFill>
            </a:endParaRPr>
          </a:p>
          <a:p>
            <a:pPr marL="457200" lvl="0" indent="-340360" algn="l" rtl="0">
              <a:lnSpc>
                <a:spcPct val="200000"/>
              </a:lnSpc>
              <a:spcBef>
                <a:spcPts val="0"/>
              </a:spcBef>
              <a:spcAft>
                <a:spcPts val="0"/>
              </a:spcAft>
              <a:buClr>
                <a:schemeClr val="dk2"/>
              </a:buClr>
              <a:buSzPct val="100000"/>
              <a:buChar char="●"/>
            </a:pPr>
            <a:r>
              <a:rPr lang="en-GB" sz="1900">
                <a:solidFill>
                  <a:schemeClr val="dk2"/>
                </a:solidFill>
              </a:rPr>
              <a:t>So, there are no </a:t>
            </a:r>
            <a:r>
              <a:rPr lang="en-GB" sz="1900">
                <a:solidFill>
                  <a:schemeClr val="dk2"/>
                </a:solidFill>
              </a:rPr>
              <a:t>Smart Contracts</a:t>
            </a:r>
            <a:r>
              <a:rPr lang="en-GB" sz="1900">
                <a:solidFill>
                  <a:schemeClr val="dk2"/>
                </a:solidFill>
              </a:rPr>
              <a:t> for Cactus and Explorer.</a:t>
            </a:r>
            <a:endParaRPr sz="1900">
              <a:solidFill>
                <a:schemeClr val="dk2"/>
              </a:solidFill>
            </a:endParaRPr>
          </a:p>
          <a:p>
            <a:pPr marL="457200" lvl="0" indent="-340360" algn="l" rtl="0">
              <a:lnSpc>
                <a:spcPct val="200000"/>
              </a:lnSpc>
              <a:spcBef>
                <a:spcPts val="0"/>
              </a:spcBef>
              <a:spcAft>
                <a:spcPts val="0"/>
              </a:spcAft>
              <a:buClr>
                <a:schemeClr val="dk2"/>
              </a:buClr>
              <a:buSzPct val="100000"/>
              <a:buChar char="●"/>
            </a:pPr>
            <a:r>
              <a:rPr lang="en-GB" sz="1900">
                <a:solidFill>
                  <a:schemeClr val="dk2"/>
                </a:solidFill>
              </a:rPr>
              <a:t>This is the reason, we cannot explain about Smart Contracts for Cactus and Explorer.</a:t>
            </a:r>
            <a:endParaRPr sz="1900">
              <a:solidFill>
                <a:schemeClr val="dk2"/>
              </a:solidFill>
            </a:endParaRPr>
          </a:p>
          <a:p>
            <a:pPr marL="457200" lvl="0" indent="-340360" algn="l" rtl="0">
              <a:lnSpc>
                <a:spcPct val="200000"/>
              </a:lnSpc>
              <a:spcBef>
                <a:spcPts val="0"/>
              </a:spcBef>
              <a:spcAft>
                <a:spcPts val="0"/>
              </a:spcAft>
              <a:buClr>
                <a:schemeClr val="lt1"/>
              </a:buClr>
              <a:buSzPct val="100000"/>
              <a:buChar char="●"/>
            </a:pPr>
            <a:r>
              <a:rPr lang="en-GB" sz="1900">
                <a:solidFill>
                  <a:schemeClr val="lt1"/>
                </a:solidFill>
              </a:rPr>
              <a:t>This slide is present because sir suggested us to mention this during the presentation.</a:t>
            </a:r>
            <a:endParaRPr sz="19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HYPERLEDGER </a:t>
            </a:r>
            <a:r>
              <a:rPr lang="en-GB">
                <a:solidFill>
                  <a:srgbClr val="7F6000"/>
                </a:solidFill>
              </a:rPr>
              <a:t>CACTUS</a:t>
            </a:r>
            <a:endParaRPr>
              <a:solidFill>
                <a:srgbClr val="7F6000"/>
              </a:solidFill>
            </a:endParaRPr>
          </a:p>
        </p:txBody>
      </p:sp>
      <p:sp>
        <p:nvSpPr>
          <p:cNvPr id="96" name="Google Shape;96;p14"/>
          <p:cNvSpPr txBox="1"/>
          <p:nvPr>
            <p:ph type="body" idx="1"/>
          </p:nvPr>
        </p:nvSpPr>
        <p:spPr>
          <a:xfrm>
            <a:off x="727650" y="1321200"/>
            <a:ext cx="7688700" cy="3358500"/>
          </a:xfrm>
          <a:prstGeom prst="rect">
            <a:avLst/>
          </a:prstGeom>
        </p:spPr>
        <p:txBody>
          <a:bodyPr spcFirstLastPara="1" wrap="square" lIns="91425" tIns="91425" rIns="91425" bIns="91425" anchor="t" anchorCtr="0">
            <a:normAutofit/>
          </a:bodyPr>
          <a:lstStyle/>
          <a:p>
            <a:pPr marL="457200" lvl="0" indent="-330200" algn="just" rtl="0">
              <a:lnSpc>
                <a:spcPct val="200000"/>
              </a:lnSpc>
              <a:spcBef>
                <a:spcPts val="0"/>
              </a:spcBef>
              <a:spcAft>
                <a:spcPts val="0"/>
              </a:spcAft>
              <a:buClr>
                <a:schemeClr val="dk2"/>
              </a:buClr>
              <a:buSzPts val="1600"/>
              <a:buChar char="●"/>
            </a:pPr>
            <a:r>
              <a:rPr lang="en-GB" sz="1600"/>
              <a:t>It is a protocol that aims to solve the fragmentation problem or at least aims to solve it with the help of heterogeneous system architecture.</a:t>
            </a:r>
            <a:endParaRPr sz="1600"/>
          </a:p>
          <a:p>
            <a:pPr marL="457200" lvl="0" indent="-330200" algn="just" rtl="0">
              <a:lnSpc>
                <a:spcPct val="200000"/>
              </a:lnSpc>
              <a:spcBef>
                <a:spcPts val="0"/>
              </a:spcBef>
              <a:spcAft>
                <a:spcPts val="0"/>
              </a:spcAft>
              <a:buClr>
                <a:schemeClr val="dk2"/>
              </a:buClr>
              <a:buSzPts val="1600"/>
              <a:buChar char="●"/>
            </a:pPr>
            <a:r>
              <a:rPr lang="en-GB" sz="1600"/>
              <a:t>It is a Blockchain Integration Framework</a:t>
            </a:r>
            <a:endParaRPr sz="1600"/>
          </a:p>
          <a:p>
            <a:pPr marL="457200" lvl="0" indent="-330200" algn="just" rtl="0">
              <a:lnSpc>
                <a:spcPct val="200000"/>
              </a:lnSpc>
              <a:spcBef>
                <a:spcPts val="0"/>
              </a:spcBef>
              <a:spcAft>
                <a:spcPts val="0"/>
              </a:spcAft>
              <a:buClr>
                <a:schemeClr val="dk2"/>
              </a:buClr>
              <a:buSzPts val="1600"/>
              <a:buChar char="●"/>
            </a:pPr>
            <a:r>
              <a:rPr lang="en-GB" sz="1600"/>
              <a:t>It aims to provide Decentralized, Secure and Adaptable Integration between Blockchain Networks.</a:t>
            </a:r>
            <a:endParaRPr sz="1600" strike="sngStrike"/>
          </a:p>
          <a:p>
            <a:pPr marL="457200" lvl="0" indent="-330200" algn="just" rtl="0">
              <a:lnSpc>
                <a:spcPct val="200000"/>
              </a:lnSpc>
              <a:spcBef>
                <a:spcPts val="0"/>
              </a:spcBef>
              <a:spcAft>
                <a:spcPts val="0"/>
              </a:spcAft>
              <a:buClr>
                <a:schemeClr val="dk2"/>
              </a:buClr>
              <a:buSzPts val="1600"/>
              <a:buChar char="●"/>
            </a:pPr>
            <a:r>
              <a:rPr lang="en-GB" sz="1600"/>
              <a:t>It includes a set of libraries, data models, and SDK to accelerate development of an integrated services application.</a:t>
            </a:r>
            <a:endParaRPr lang="en-GB" sz="1600"/>
          </a:p>
        </p:txBody>
      </p:sp>
      <p:pic>
        <p:nvPicPr>
          <p:cNvPr id="97" name="Google Shape;97;p14"/>
          <p:cNvPicPr preferRelativeResize="0"/>
          <p:nvPr/>
        </p:nvPicPr>
        <p:blipFill rotWithShape="1">
          <a:blip r:embed="rId1"/>
          <a:srcRect b="6933"/>
          <a:stretch>
            <a:fillRect/>
          </a:stretch>
        </p:blipFill>
        <p:spPr>
          <a:xfrm>
            <a:off x="93625" y="0"/>
            <a:ext cx="473850" cy="474900"/>
          </a:xfrm>
          <a:prstGeom prst="rect">
            <a:avLst/>
          </a:prstGeom>
          <a:noFill/>
          <a:ln>
            <a:noFill/>
          </a:ln>
        </p:spPr>
      </p:pic>
      <p:sp>
        <p:nvSpPr>
          <p:cNvPr id="98" name="Google Shape;98;p14"/>
          <p:cNvSpPr txBox="1"/>
          <p:nvPr/>
        </p:nvSpPr>
        <p:spPr>
          <a:xfrm>
            <a:off x="567475" y="45000"/>
            <a:ext cx="783600" cy="415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500" b="1">
                <a:solidFill>
                  <a:srgbClr val="CC0000"/>
                </a:solidFill>
                <a:latin typeface="Source Sans Pro" panose="020B0503030403020204"/>
                <a:ea typeface="Source Sans Pro" panose="020B0503030403020204"/>
                <a:cs typeface="Source Sans Pro" panose="020B0503030403020204"/>
                <a:sym typeface="Source Sans Pro" panose="020B0503030403020204"/>
              </a:rPr>
              <a:t>RECAP</a:t>
            </a:r>
            <a:endParaRPr sz="1500" b="1">
              <a:solidFill>
                <a:srgbClr val="CC0000"/>
              </a:solidFill>
              <a:latin typeface="Source Sans Pro" panose="020B0503030403020204"/>
              <a:ea typeface="Source Sans Pro" panose="020B0503030403020204"/>
              <a:cs typeface="Source Sans Pro" panose="020B0503030403020204"/>
              <a:sym typeface="Source Sans Pro" panose="020B0503030403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39" name="Shape 239"/>
        <p:cNvGrpSpPr/>
        <p:nvPr/>
      </p:nvGrpSpPr>
      <p:grpSpPr>
        <a:xfrm>
          <a:off x="0" y="0"/>
          <a:ext cx="0" cy="0"/>
          <a:chOff x="0" y="0"/>
          <a:chExt cx="0" cy="0"/>
        </a:xfrm>
      </p:grpSpPr>
      <p:pic>
        <p:nvPicPr>
          <p:cNvPr id="240" name="Google Shape;240;p32"/>
          <p:cNvPicPr preferRelativeResize="0"/>
          <p:nvPr/>
        </p:nvPicPr>
        <p:blipFill>
          <a:blip r:embed="rId1"/>
          <a:stretch>
            <a:fillRect/>
          </a:stretch>
        </p:blipFill>
        <p:spPr>
          <a:xfrm>
            <a:off x="543688" y="152400"/>
            <a:ext cx="8056632"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Download &amp; Install</a:t>
            </a:r>
            <a:endParaRPr lang="en-GB"/>
          </a:p>
        </p:txBody>
      </p:sp>
      <p:sp>
        <p:nvSpPr>
          <p:cNvPr id="104" name="Google Shape;104;p15"/>
          <p:cNvSpPr txBox="1"/>
          <p:nvPr>
            <p:ph type="body" idx="1"/>
          </p:nvPr>
        </p:nvSpPr>
        <p:spPr>
          <a:xfrm>
            <a:off x="727650" y="1321200"/>
            <a:ext cx="7688700" cy="33585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AutoNum type="arabicPeriod"/>
            </a:pPr>
            <a:r>
              <a:rPr lang="en-GB"/>
              <a:t>Ensure a working installation of Docker is present on your machine.</a:t>
            </a:r>
            <a:endParaRPr lang="en-GB"/>
          </a:p>
          <a:p>
            <a:pPr marL="457200" lvl="0" indent="-311150" algn="l" rtl="0">
              <a:lnSpc>
                <a:spcPct val="200000"/>
              </a:lnSpc>
              <a:spcBef>
                <a:spcPts val="0"/>
              </a:spcBef>
              <a:spcAft>
                <a:spcPts val="0"/>
              </a:spcAft>
              <a:buSzPts val="1300"/>
              <a:buAutoNum type="arabicPeriod"/>
            </a:pPr>
            <a:r>
              <a:rPr lang="en-GB"/>
              <a:t>Run the following command to pull up the container that will run the example application and the test ledgers as well:</a:t>
            </a:r>
            <a:endParaRPr lang="en-GB"/>
          </a:p>
          <a:p>
            <a:pPr marL="0" lvl="0" indent="0" algn="l" rtl="0">
              <a:spcBef>
                <a:spcPts val="1200"/>
              </a:spcBef>
              <a:spcAft>
                <a:spcPts val="1200"/>
              </a:spcAft>
              <a:buNone/>
            </a:pPr>
          </a:p>
        </p:txBody>
      </p:sp>
      <p:pic>
        <p:nvPicPr>
          <p:cNvPr id="105" name="Google Shape;105;p15"/>
          <p:cNvPicPr preferRelativeResize="0"/>
          <p:nvPr/>
        </p:nvPicPr>
        <p:blipFill rotWithShape="1">
          <a:blip r:embed="rId1"/>
          <a:srcRect t="7944"/>
          <a:stretch>
            <a:fillRect/>
          </a:stretch>
        </p:blipFill>
        <p:spPr>
          <a:xfrm>
            <a:off x="1584775" y="2571750"/>
            <a:ext cx="6265275" cy="186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Download &amp; Install</a:t>
            </a:r>
            <a:endParaRPr lang="en-GB"/>
          </a:p>
        </p:txBody>
      </p:sp>
      <p:sp>
        <p:nvSpPr>
          <p:cNvPr id="111" name="Google Shape;111;p16"/>
          <p:cNvSpPr txBox="1"/>
          <p:nvPr>
            <p:ph type="body" idx="1"/>
          </p:nvPr>
        </p:nvSpPr>
        <p:spPr>
          <a:xfrm>
            <a:off x="727650" y="1321200"/>
            <a:ext cx="7688700" cy="33585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AutoNum type="arabicPeriod" startAt="3"/>
            </a:pPr>
            <a:r>
              <a:rPr lang="en-GB"/>
              <a:t>Wait for the output to show the message</a:t>
            </a:r>
            <a:endParaRPr lang="en-GB"/>
          </a:p>
          <a:p>
            <a:pPr marL="914400" lvl="1" indent="-298450" algn="l" rtl="0">
              <a:lnSpc>
                <a:spcPct val="200000"/>
              </a:lnSpc>
              <a:spcBef>
                <a:spcPts val="0"/>
              </a:spcBef>
              <a:spcAft>
                <a:spcPts val="0"/>
              </a:spcAft>
              <a:buSzPts val="1100"/>
              <a:buAutoNum type="alphaLcPeriod"/>
            </a:pPr>
            <a:endParaRPr>
              <a:latin typeface="Source Code Pro"/>
              <a:ea typeface="Source Code Pro"/>
              <a:cs typeface="Source Code Pro"/>
              <a:sym typeface="Source Code Pro"/>
            </a:endParaRPr>
          </a:p>
          <a:p>
            <a:pPr marL="457200" lvl="0" indent="-311150" algn="l" rtl="0">
              <a:lnSpc>
                <a:spcPct val="200000"/>
              </a:lnSpc>
              <a:spcBef>
                <a:spcPts val="0"/>
              </a:spcBef>
              <a:spcAft>
                <a:spcPts val="0"/>
              </a:spcAft>
              <a:buSzPts val="1300"/>
              <a:buAutoNum type="arabicPeriod" startAt="3"/>
            </a:pPr>
            <a:r>
              <a:rPr lang="en-GB"/>
              <a:t>Visit </a:t>
            </a:r>
            <a:r>
              <a:rPr lang="en-GB" sz="1100">
                <a:latin typeface="Source Code Pro"/>
                <a:ea typeface="Source Code Pro"/>
                <a:cs typeface="Source Code Pro"/>
                <a:sym typeface="Source Code Pro"/>
              </a:rPr>
              <a:t>http://localhost:3200</a:t>
            </a:r>
            <a:r>
              <a:rPr lang="en-GB"/>
              <a:t> in a web browser with Javascript enabled</a:t>
            </a:r>
            <a:endParaRPr lang="en-GB"/>
          </a:p>
        </p:txBody>
      </p:sp>
      <p:pic>
        <p:nvPicPr>
          <p:cNvPr id="112" name="Google Shape;112;p16"/>
          <p:cNvPicPr preferRelativeResize="0"/>
          <p:nvPr/>
        </p:nvPicPr>
        <p:blipFill>
          <a:blip r:embed="rId1"/>
          <a:stretch>
            <a:fillRect/>
          </a:stretch>
        </p:blipFill>
        <p:spPr>
          <a:xfrm>
            <a:off x="727650" y="1873975"/>
            <a:ext cx="7886700" cy="209550"/>
          </a:xfrm>
          <a:prstGeom prst="rect">
            <a:avLst/>
          </a:prstGeom>
          <a:noFill/>
          <a:ln>
            <a:noFill/>
          </a:ln>
        </p:spPr>
      </p:pic>
      <p:sp>
        <p:nvSpPr>
          <p:cNvPr id="113" name="Google Shape;113;p16"/>
          <p:cNvSpPr txBox="1"/>
          <p:nvPr/>
        </p:nvSpPr>
        <p:spPr>
          <a:xfrm>
            <a:off x="3036600" y="3264025"/>
            <a:ext cx="317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Screenshot Cactus</a:t>
            </a:r>
            <a:endParaRPr>
              <a:latin typeface="Lato" panose="020F0502020204030203"/>
              <a:ea typeface="Lato" panose="020F0502020204030203"/>
              <a:cs typeface="Lato" panose="020F0502020204030203"/>
              <a:sym typeface="Lato" panose="020F0502020204030203"/>
            </a:endParaRPr>
          </a:p>
        </p:txBody>
      </p:sp>
      <p:pic>
        <p:nvPicPr>
          <p:cNvPr id="114" name="Google Shape;114;p16"/>
          <p:cNvPicPr preferRelativeResize="0"/>
          <p:nvPr/>
        </p:nvPicPr>
        <p:blipFill rotWithShape="1">
          <a:blip r:embed="rId2"/>
          <a:srcRect t="10362"/>
          <a:stretch>
            <a:fillRect/>
          </a:stretch>
        </p:blipFill>
        <p:spPr>
          <a:xfrm>
            <a:off x="1792550" y="2495100"/>
            <a:ext cx="5462213" cy="26520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Use Case: Supply Chain</a:t>
            </a: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Scenario</a:t>
            </a:r>
            <a:endParaRPr lang="en-GB"/>
          </a:p>
        </p:txBody>
      </p:sp>
      <p:pic>
        <p:nvPicPr>
          <p:cNvPr id="125" name="Google Shape;125;p18"/>
          <p:cNvPicPr preferRelativeResize="0"/>
          <p:nvPr/>
        </p:nvPicPr>
        <p:blipFill>
          <a:blip r:embed="rId1"/>
          <a:stretch>
            <a:fillRect/>
          </a:stretch>
        </p:blipFill>
        <p:spPr>
          <a:xfrm>
            <a:off x="727650" y="1321200"/>
            <a:ext cx="2088150" cy="1460350"/>
          </a:xfrm>
          <a:prstGeom prst="rect">
            <a:avLst/>
          </a:prstGeom>
          <a:noFill/>
          <a:ln>
            <a:noFill/>
          </a:ln>
        </p:spPr>
      </p:pic>
      <p:pic>
        <p:nvPicPr>
          <p:cNvPr id="126" name="Google Shape;126;p18"/>
          <p:cNvPicPr preferRelativeResize="0"/>
          <p:nvPr/>
        </p:nvPicPr>
        <p:blipFill rotWithShape="1">
          <a:blip r:embed="rId2"/>
          <a:srcRect l="29037" t="13149" r="37593" b="47147"/>
          <a:stretch>
            <a:fillRect/>
          </a:stretch>
        </p:blipFill>
        <p:spPr>
          <a:xfrm>
            <a:off x="3370325" y="1347525"/>
            <a:ext cx="2010026" cy="1407700"/>
          </a:xfrm>
          <a:prstGeom prst="rect">
            <a:avLst/>
          </a:prstGeom>
          <a:noFill/>
          <a:ln>
            <a:noFill/>
          </a:ln>
        </p:spPr>
      </p:pic>
      <p:pic>
        <p:nvPicPr>
          <p:cNvPr id="127" name="Google Shape;127;p18"/>
          <p:cNvPicPr preferRelativeResize="0"/>
          <p:nvPr/>
        </p:nvPicPr>
        <p:blipFill>
          <a:blip r:embed="rId3"/>
          <a:stretch>
            <a:fillRect/>
          </a:stretch>
        </p:blipFill>
        <p:spPr>
          <a:xfrm>
            <a:off x="6400884" y="1259525"/>
            <a:ext cx="2252342" cy="1495701"/>
          </a:xfrm>
          <a:prstGeom prst="rect">
            <a:avLst/>
          </a:prstGeom>
          <a:noFill/>
          <a:ln>
            <a:noFill/>
          </a:ln>
        </p:spPr>
      </p:pic>
      <p:graphicFrame>
        <p:nvGraphicFramePr>
          <p:cNvPr id="128" name="Google Shape;128;p18"/>
          <p:cNvGraphicFramePr/>
          <p:nvPr/>
        </p:nvGraphicFramePr>
        <p:xfrm>
          <a:off x="978050" y="2872275"/>
          <a:ext cx="3000000" cy="3000000"/>
        </p:xfrm>
        <a:graphic>
          <a:graphicData uri="http://schemas.openxmlformats.org/drawingml/2006/table">
            <a:tbl>
              <a:tblPr>
                <a:noFill/>
                <a:tableStyleId>{B057A734-1EF5-4604-BB5B-C22F5F013799}</a:tableStyleId>
              </a:tblPr>
              <a:tblGrid>
                <a:gridCol w="1466100"/>
              </a:tblGrid>
              <a:tr h="350500">
                <a:tc>
                  <a:txBody>
                    <a:bodyPr/>
                    <a:lstStyle/>
                    <a:p>
                      <a:pPr marL="0" lvl="0" indent="0" algn="ctr" rtl="0">
                        <a:spcBef>
                          <a:spcPts val="0"/>
                        </a:spcBef>
                        <a:spcAft>
                          <a:spcPts val="0"/>
                        </a:spcAft>
                        <a:buNone/>
                      </a:pPr>
                      <a:r>
                        <a:rPr lang="en-GB" sz="1100" b="1">
                          <a:solidFill>
                            <a:schemeClr val="lt1"/>
                          </a:solidFill>
                        </a:rPr>
                        <a:t>Bamboo Harvest</a:t>
                      </a:r>
                      <a:endParaRPr sz="1100" b="1">
                        <a:solidFill>
                          <a:schemeClr val="lt1"/>
                        </a:solidFill>
                      </a:endParaRPr>
                    </a:p>
                  </a:txBody>
                  <a:tcPr marL="91425" marR="91425" marT="91425" marB="91425">
                    <a:solidFill>
                      <a:schemeClr val="dk1"/>
                    </a:solidFill>
                  </a:tcPr>
                </a:tc>
              </a:tr>
              <a:tr h="350500">
                <a:tc>
                  <a:txBody>
                    <a:bodyPr/>
                    <a:lstStyle/>
                    <a:p>
                      <a:pPr marL="0" lvl="0" indent="0" algn="r" rtl="0">
                        <a:spcBef>
                          <a:spcPts val="0"/>
                        </a:spcBef>
                        <a:spcAft>
                          <a:spcPts val="0"/>
                        </a:spcAft>
                        <a:buNone/>
                      </a:pPr>
                      <a:r>
                        <a:rPr lang="en-GB" sz="1100" b="1"/>
                        <a:t>ID</a:t>
                      </a:r>
                      <a:endParaRPr sz="1100" b="1"/>
                    </a:p>
                  </a:txBody>
                  <a:tcPr marL="91425" marR="91425" marT="91425" marB="91425"/>
                </a:tc>
              </a:tr>
              <a:tr h="350500">
                <a:tc>
                  <a:txBody>
                    <a:bodyPr/>
                    <a:lstStyle/>
                    <a:p>
                      <a:pPr marL="0" lvl="0" indent="0" algn="r" rtl="0">
                        <a:spcBef>
                          <a:spcPts val="0"/>
                        </a:spcBef>
                        <a:spcAft>
                          <a:spcPts val="0"/>
                        </a:spcAft>
                        <a:buNone/>
                      </a:pPr>
                      <a:r>
                        <a:rPr lang="en-GB" sz="1100"/>
                        <a:t>Location</a:t>
                      </a:r>
                      <a:endParaRPr sz="1100"/>
                    </a:p>
                  </a:txBody>
                  <a:tcPr marL="91425" marR="91425" marT="91425" marB="91425"/>
                </a:tc>
              </a:tr>
              <a:tr h="350500">
                <a:tc>
                  <a:txBody>
                    <a:bodyPr/>
                    <a:lstStyle/>
                    <a:p>
                      <a:pPr marL="0" lvl="0" indent="0" algn="r" rtl="0">
                        <a:spcBef>
                          <a:spcPts val="0"/>
                        </a:spcBef>
                        <a:spcAft>
                          <a:spcPts val="0"/>
                        </a:spcAft>
                        <a:buNone/>
                      </a:pPr>
                      <a:r>
                        <a:rPr lang="en-GB" sz="1100"/>
                        <a:t>Started at</a:t>
                      </a:r>
                      <a:endParaRPr sz="1100"/>
                    </a:p>
                  </a:txBody>
                  <a:tcPr marL="91425" marR="91425" marT="91425" marB="91425"/>
                </a:tc>
              </a:tr>
              <a:tr h="350500">
                <a:tc>
                  <a:txBody>
                    <a:bodyPr/>
                    <a:lstStyle/>
                    <a:p>
                      <a:pPr marL="0" lvl="0" indent="0" algn="r" rtl="0">
                        <a:spcBef>
                          <a:spcPts val="0"/>
                        </a:spcBef>
                        <a:spcAft>
                          <a:spcPts val="0"/>
                        </a:spcAft>
                        <a:buNone/>
                      </a:pPr>
                      <a:r>
                        <a:rPr lang="en-GB" sz="1100"/>
                        <a:t>Ended at</a:t>
                      </a:r>
                      <a:r>
                        <a:rPr lang="en-GB" sz="1100"/>
                        <a:t> Harvester</a:t>
                      </a:r>
                      <a:endParaRPr sz="1100"/>
                    </a:p>
                  </a:txBody>
                  <a:tcPr marL="91425" marR="91425" marT="91425" marB="91425"/>
                </a:tc>
              </a:tr>
            </a:tbl>
          </a:graphicData>
        </a:graphic>
      </p:graphicFrame>
      <p:graphicFrame>
        <p:nvGraphicFramePr>
          <p:cNvPr id="129" name="Google Shape;129;p18"/>
          <p:cNvGraphicFramePr/>
          <p:nvPr/>
        </p:nvGraphicFramePr>
        <p:xfrm>
          <a:off x="3695425" y="2872275"/>
          <a:ext cx="3000000" cy="3000000"/>
        </p:xfrm>
        <a:graphic>
          <a:graphicData uri="http://schemas.openxmlformats.org/drawingml/2006/table">
            <a:tbl>
              <a:tblPr>
                <a:noFill/>
                <a:tableStyleId>{B057A734-1EF5-4604-BB5B-C22F5F013799}</a:tableStyleId>
              </a:tblPr>
              <a:tblGrid>
                <a:gridCol w="1466100"/>
              </a:tblGrid>
              <a:tr h="350500">
                <a:tc>
                  <a:txBody>
                    <a:bodyPr/>
                    <a:lstStyle/>
                    <a:p>
                      <a:pPr marL="0" lvl="0" indent="0" algn="ctr" rtl="0">
                        <a:spcBef>
                          <a:spcPts val="0"/>
                        </a:spcBef>
                        <a:spcAft>
                          <a:spcPts val="0"/>
                        </a:spcAft>
                        <a:buNone/>
                      </a:pPr>
                      <a:r>
                        <a:rPr lang="en-GB" sz="1100" b="1">
                          <a:solidFill>
                            <a:schemeClr val="lt1"/>
                          </a:solidFill>
                        </a:rPr>
                        <a:t>Bookshelf</a:t>
                      </a:r>
                      <a:endParaRPr sz="1100" b="1">
                        <a:solidFill>
                          <a:schemeClr val="lt1"/>
                        </a:solidFill>
                      </a:endParaRPr>
                    </a:p>
                  </a:txBody>
                  <a:tcPr marL="91425" marR="91425" marT="91425" marB="91425">
                    <a:solidFill>
                      <a:schemeClr val="dk1"/>
                    </a:solidFill>
                  </a:tcPr>
                </a:tc>
              </a:tr>
              <a:tr h="350500">
                <a:tc>
                  <a:txBody>
                    <a:bodyPr/>
                    <a:lstStyle/>
                    <a:p>
                      <a:pPr marL="0" lvl="0" indent="0" algn="r" rtl="0">
                        <a:spcBef>
                          <a:spcPts val="0"/>
                        </a:spcBef>
                        <a:spcAft>
                          <a:spcPts val="0"/>
                        </a:spcAft>
                        <a:buNone/>
                      </a:pPr>
                      <a:r>
                        <a:rPr lang="en-GB" sz="1100"/>
                        <a:t>ID</a:t>
                      </a:r>
                      <a:endParaRPr sz="1100"/>
                    </a:p>
                  </a:txBody>
                  <a:tcPr marL="91425" marR="91425" marT="91425" marB="91425"/>
                </a:tc>
              </a:tr>
              <a:tr h="350500">
                <a:tc>
                  <a:txBody>
                    <a:bodyPr/>
                    <a:lstStyle/>
                    <a:p>
                      <a:pPr marL="0" lvl="0" indent="0" algn="r" rtl="0">
                        <a:spcBef>
                          <a:spcPts val="0"/>
                        </a:spcBef>
                        <a:spcAft>
                          <a:spcPts val="0"/>
                        </a:spcAft>
                        <a:buNone/>
                      </a:pPr>
                      <a:r>
                        <a:rPr lang="en-GB" sz="1100" b="1"/>
                        <a:t>Harvest ID</a:t>
                      </a:r>
                      <a:endParaRPr sz="1100" b="1"/>
                    </a:p>
                  </a:txBody>
                  <a:tcPr marL="91425" marR="91425" marT="91425" marB="91425"/>
                </a:tc>
              </a:tr>
              <a:tr h="350500">
                <a:tc>
                  <a:txBody>
                    <a:bodyPr/>
                    <a:lstStyle/>
                    <a:p>
                      <a:pPr marL="0" lvl="0" indent="0" algn="r" rtl="0">
                        <a:spcBef>
                          <a:spcPts val="0"/>
                        </a:spcBef>
                        <a:spcAft>
                          <a:spcPts val="0"/>
                        </a:spcAft>
                        <a:buNone/>
                      </a:pPr>
                      <a:r>
                        <a:rPr lang="en-GB" sz="1100"/>
                        <a:t>Shelf Count</a:t>
                      </a:r>
                      <a:endParaRPr sz="1100"/>
                    </a:p>
                  </a:txBody>
                  <a:tcPr marL="91425" marR="91425" marT="91425" marB="91425"/>
                </a:tc>
              </a:tr>
            </a:tbl>
          </a:graphicData>
        </a:graphic>
      </p:graphicFrame>
      <p:graphicFrame>
        <p:nvGraphicFramePr>
          <p:cNvPr id="130" name="Google Shape;130;p18"/>
          <p:cNvGraphicFramePr/>
          <p:nvPr/>
        </p:nvGraphicFramePr>
        <p:xfrm>
          <a:off x="6900075" y="2872275"/>
          <a:ext cx="3000000" cy="3000000"/>
        </p:xfrm>
        <a:graphic>
          <a:graphicData uri="http://schemas.openxmlformats.org/drawingml/2006/table">
            <a:tbl>
              <a:tblPr>
                <a:noFill/>
                <a:tableStyleId>{B057A734-1EF5-4604-BB5B-C22F5F013799}</a:tableStyleId>
              </a:tblPr>
              <a:tblGrid>
                <a:gridCol w="1466100"/>
              </a:tblGrid>
              <a:tr h="350500">
                <a:tc>
                  <a:txBody>
                    <a:bodyPr/>
                    <a:lstStyle/>
                    <a:p>
                      <a:pPr marL="0" lvl="0" indent="0" algn="ctr" rtl="0">
                        <a:spcBef>
                          <a:spcPts val="0"/>
                        </a:spcBef>
                        <a:spcAft>
                          <a:spcPts val="0"/>
                        </a:spcAft>
                        <a:buNone/>
                      </a:pPr>
                      <a:r>
                        <a:rPr lang="en-GB" sz="1100" b="1">
                          <a:solidFill>
                            <a:schemeClr val="lt1"/>
                          </a:solidFill>
                        </a:rPr>
                        <a:t>Shipment</a:t>
                      </a:r>
                      <a:endParaRPr sz="1100" b="1">
                        <a:solidFill>
                          <a:schemeClr val="lt1"/>
                        </a:solidFill>
                      </a:endParaRPr>
                    </a:p>
                  </a:txBody>
                  <a:tcPr marL="91425" marR="91425" marT="91425" marB="91425">
                    <a:solidFill>
                      <a:schemeClr val="dk1"/>
                    </a:solidFill>
                  </a:tcPr>
                </a:tc>
              </a:tr>
              <a:tr h="350500">
                <a:tc>
                  <a:txBody>
                    <a:bodyPr/>
                    <a:lstStyle/>
                    <a:p>
                      <a:pPr marL="0" lvl="0" indent="0" algn="r" rtl="0">
                        <a:spcBef>
                          <a:spcPts val="0"/>
                        </a:spcBef>
                        <a:spcAft>
                          <a:spcPts val="0"/>
                        </a:spcAft>
                        <a:buNone/>
                      </a:pPr>
                      <a:r>
                        <a:rPr lang="en-GB" sz="1100"/>
                        <a:t>ID</a:t>
                      </a:r>
                      <a:endParaRPr sz="1100"/>
                    </a:p>
                  </a:txBody>
                  <a:tcPr marL="91425" marR="91425" marT="91425" marB="91425"/>
                </a:tc>
              </a:tr>
              <a:tr h="350500">
                <a:tc>
                  <a:txBody>
                    <a:bodyPr/>
                    <a:lstStyle/>
                    <a:p>
                      <a:pPr marL="0" lvl="0" indent="0" algn="r" rtl="0">
                        <a:spcBef>
                          <a:spcPts val="0"/>
                        </a:spcBef>
                        <a:spcAft>
                          <a:spcPts val="0"/>
                        </a:spcAft>
                        <a:buNone/>
                      </a:pPr>
                      <a:r>
                        <a:rPr lang="en-GB" sz="1100" b="1"/>
                        <a:t>Bookshelf</a:t>
                      </a:r>
                      <a:r>
                        <a:rPr lang="en-GB" sz="1100" b="1"/>
                        <a:t> ID</a:t>
                      </a:r>
                      <a:endParaRPr sz="1100" b="1"/>
                    </a:p>
                  </a:txBody>
                  <a:tcPr marL="91425" marR="91425" marT="91425" marB="91425"/>
                </a:tc>
              </a:tr>
            </a:tbl>
          </a:graphicData>
        </a:graphic>
      </p:graphicFrame>
      <p:pic>
        <p:nvPicPr>
          <p:cNvPr id="131" name="Google Shape;131;p18"/>
          <p:cNvPicPr preferRelativeResize="0"/>
          <p:nvPr/>
        </p:nvPicPr>
        <p:blipFill>
          <a:blip r:embed="rId4"/>
          <a:stretch>
            <a:fillRect/>
          </a:stretch>
        </p:blipFill>
        <p:spPr>
          <a:xfrm>
            <a:off x="1035197" y="4666300"/>
            <a:ext cx="1351802" cy="428000"/>
          </a:xfrm>
          <a:prstGeom prst="rect">
            <a:avLst/>
          </a:prstGeom>
          <a:noFill/>
          <a:ln>
            <a:noFill/>
          </a:ln>
        </p:spPr>
      </p:pic>
      <p:pic>
        <p:nvPicPr>
          <p:cNvPr id="132" name="Google Shape;132;p18"/>
          <p:cNvPicPr preferRelativeResize="0"/>
          <p:nvPr/>
        </p:nvPicPr>
        <p:blipFill rotWithShape="1">
          <a:blip r:embed="rId5"/>
          <a:srcRect t="11087"/>
          <a:stretch>
            <a:fillRect/>
          </a:stretch>
        </p:blipFill>
        <p:spPr>
          <a:xfrm>
            <a:off x="3722375" y="4337975"/>
            <a:ext cx="1412201" cy="627800"/>
          </a:xfrm>
          <a:prstGeom prst="rect">
            <a:avLst/>
          </a:prstGeom>
          <a:noFill/>
          <a:ln>
            <a:noFill/>
          </a:ln>
        </p:spPr>
      </p:pic>
      <p:pic>
        <p:nvPicPr>
          <p:cNvPr id="133" name="Google Shape;133;p18"/>
          <p:cNvPicPr preferRelativeResize="0"/>
          <p:nvPr/>
        </p:nvPicPr>
        <p:blipFill>
          <a:blip r:embed="rId6"/>
          <a:stretch>
            <a:fillRect/>
          </a:stretch>
        </p:blipFill>
        <p:spPr>
          <a:xfrm>
            <a:off x="6964501" y="4040814"/>
            <a:ext cx="1337251" cy="373367"/>
          </a:xfrm>
          <a:prstGeom prst="rect">
            <a:avLst/>
          </a:prstGeom>
          <a:noFill/>
          <a:ln>
            <a:noFill/>
          </a:ln>
        </p:spPr>
      </p:pic>
      <p:cxnSp>
        <p:nvCxnSpPr>
          <p:cNvPr id="134" name="Google Shape;134;p18"/>
          <p:cNvCxnSpPr/>
          <p:nvPr/>
        </p:nvCxnSpPr>
        <p:spPr>
          <a:xfrm rot="10800000">
            <a:off x="2407925" y="3431250"/>
            <a:ext cx="1431300" cy="341100"/>
          </a:xfrm>
          <a:prstGeom prst="straightConnector1">
            <a:avLst/>
          </a:prstGeom>
          <a:noFill/>
          <a:ln w="9525" cap="flat" cmpd="sng">
            <a:solidFill>
              <a:schemeClr val="dk2"/>
            </a:solidFill>
            <a:prstDash val="solid"/>
            <a:round/>
            <a:headEnd type="none" w="med" len="med"/>
            <a:tailEnd type="triangle" w="med" len="med"/>
          </a:ln>
        </p:spPr>
      </p:cxnSp>
      <p:cxnSp>
        <p:nvCxnSpPr>
          <p:cNvPr id="135" name="Google Shape;135;p18"/>
          <p:cNvCxnSpPr/>
          <p:nvPr/>
        </p:nvCxnSpPr>
        <p:spPr>
          <a:xfrm rot="10800000">
            <a:off x="5130075" y="3404425"/>
            <a:ext cx="1899600" cy="314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727800" y="1812450"/>
            <a:ext cx="7688400" cy="1518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SHOW TIME</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0"/>
          <p:cNvSpPr txBox="1"/>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b="1" u="sng"/>
              <a:t>Hyperledger Cactus Demo</a:t>
            </a:r>
            <a:endParaRPr b="1" u="sng"/>
          </a:p>
        </p:txBody>
      </p:sp>
      <p:pic>
        <p:nvPicPr>
          <p:cNvPr id="146" name="Google Shape;146;p20" title="cactus-demo.mkv">
            <a:hlinkClick r:id="rId1"/>
          </p:cNvPr>
          <p:cNvPicPr preferRelativeResize="0"/>
          <p:nvPr/>
        </p:nvPicPr>
        <p:blipFill>
          <a:blip r:embed="rId2"/>
          <a:stretch>
            <a:fillRect/>
          </a:stretch>
        </p:blipFill>
        <p:spPr>
          <a:xfrm>
            <a:off x="2287650" y="646300"/>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HYPERLEDGER </a:t>
            </a:r>
            <a:r>
              <a:rPr lang="en-GB">
                <a:solidFill>
                  <a:srgbClr val="1A9988"/>
                </a:solidFill>
              </a:rPr>
              <a:t>EXPLORER</a:t>
            </a:r>
            <a:endParaRPr>
              <a:solidFill>
                <a:srgbClr val="1A9988"/>
              </a:solidFill>
            </a:endParaRPr>
          </a:p>
        </p:txBody>
      </p:sp>
      <p:sp>
        <p:nvSpPr>
          <p:cNvPr id="152" name="Google Shape;152;p21"/>
          <p:cNvSpPr txBox="1"/>
          <p:nvPr>
            <p:ph type="body" idx="1"/>
          </p:nvPr>
        </p:nvSpPr>
        <p:spPr>
          <a:xfrm>
            <a:off x="727650" y="1321200"/>
            <a:ext cx="7688700" cy="3358500"/>
          </a:xfrm>
          <a:prstGeom prst="rect">
            <a:avLst/>
          </a:prstGeom>
        </p:spPr>
        <p:txBody>
          <a:bodyPr spcFirstLastPara="1" wrap="square" lIns="91425" tIns="91425" rIns="91425" bIns="91425" anchor="t" anchorCtr="0">
            <a:normAutofit lnSpcReduction="20000"/>
          </a:bodyPr>
          <a:lstStyle/>
          <a:p>
            <a:pPr marL="457200" lvl="0" indent="-323850" algn="l" rtl="0">
              <a:lnSpc>
                <a:spcPct val="200000"/>
              </a:lnSpc>
              <a:spcBef>
                <a:spcPts val="0"/>
              </a:spcBef>
              <a:spcAft>
                <a:spcPts val="0"/>
              </a:spcAft>
              <a:buSzPts val="1500"/>
              <a:buChar char="●"/>
            </a:pPr>
            <a:r>
              <a:rPr lang="en-GB" sz="1500"/>
              <a:t>A user-friendly Web application tool used to view or invoke transactions, digital wallets, and other information stored in a Hyperledger blockchain deployment.</a:t>
            </a:r>
            <a:endParaRPr sz="1500"/>
          </a:p>
          <a:p>
            <a:pPr marL="457200" lvl="0" indent="-323850" algn="l" rtl="0">
              <a:lnSpc>
                <a:spcPct val="200000"/>
              </a:lnSpc>
              <a:spcBef>
                <a:spcPts val="0"/>
              </a:spcBef>
              <a:spcAft>
                <a:spcPts val="0"/>
              </a:spcAft>
              <a:buSzPts val="1500"/>
              <a:buChar char="●"/>
            </a:pPr>
            <a:r>
              <a:rPr lang="en-GB" sz="1500"/>
              <a:t>Provides a GUI that allows users to view the necessary network information of the blockchain.</a:t>
            </a:r>
            <a:endParaRPr sz="1500"/>
          </a:p>
          <a:p>
            <a:pPr marL="457200" lvl="0" indent="-323850" algn="l" rtl="0">
              <a:lnSpc>
                <a:spcPct val="200000"/>
              </a:lnSpc>
              <a:spcBef>
                <a:spcPts val="0"/>
              </a:spcBef>
              <a:spcAft>
                <a:spcPts val="0"/>
              </a:spcAft>
              <a:buSzPts val="1500"/>
              <a:buChar char="●"/>
            </a:pPr>
            <a:r>
              <a:rPr lang="en-GB" sz="1500"/>
              <a:t>Been in existence since the inception of the Hyperledger project in 2016.</a:t>
            </a:r>
            <a:endParaRPr sz="1500"/>
          </a:p>
          <a:p>
            <a:pPr marL="457200" lvl="0" indent="-323850" algn="l" rtl="0">
              <a:lnSpc>
                <a:spcPct val="200000"/>
              </a:lnSpc>
              <a:spcBef>
                <a:spcPts val="0"/>
              </a:spcBef>
              <a:spcAft>
                <a:spcPts val="0"/>
              </a:spcAft>
              <a:buSzPts val="1500"/>
              <a:buChar char="●"/>
            </a:pPr>
            <a:r>
              <a:rPr lang="en-GB" sz="1500"/>
              <a:t>Being used and contributed to by more than 130 organizations, under the Linux Foundation.</a:t>
            </a:r>
            <a:endParaRPr sz="1500"/>
          </a:p>
          <a:p>
            <a:pPr marL="457200" lvl="0" indent="-323850" algn="l" rtl="0">
              <a:lnSpc>
                <a:spcPct val="200000"/>
              </a:lnSpc>
              <a:spcBef>
                <a:spcPts val="0"/>
              </a:spcBef>
              <a:spcAft>
                <a:spcPts val="0"/>
              </a:spcAft>
              <a:buSzPts val="1500"/>
              <a:buChar char="●"/>
            </a:pPr>
            <a:r>
              <a:rPr lang="en-GB" sz="1500"/>
              <a:t>Only supports Hyperledger Fabric.</a:t>
            </a:r>
            <a:endParaRPr sz="1500"/>
          </a:p>
        </p:txBody>
      </p:sp>
      <p:pic>
        <p:nvPicPr>
          <p:cNvPr id="153" name="Google Shape;153;p21"/>
          <p:cNvPicPr preferRelativeResize="0"/>
          <p:nvPr/>
        </p:nvPicPr>
        <p:blipFill rotWithShape="1">
          <a:blip r:embed="rId1"/>
          <a:srcRect b="6933"/>
          <a:stretch>
            <a:fillRect/>
          </a:stretch>
        </p:blipFill>
        <p:spPr>
          <a:xfrm>
            <a:off x="93625" y="0"/>
            <a:ext cx="473850" cy="474900"/>
          </a:xfrm>
          <a:prstGeom prst="rect">
            <a:avLst/>
          </a:prstGeom>
          <a:noFill/>
          <a:ln>
            <a:noFill/>
          </a:ln>
        </p:spPr>
      </p:pic>
      <p:sp>
        <p:nvSpPr>
          <p:cNvPr id="154" name="Google Shape;154;p21"/>
          <p:cNvSpPr txBox="1"/>
          <p:nvPr/>
        </p:nvSpPr>
        <p:spPr>
          <a:xfrm>
            <a:off x="567475" y="45000"/>
            <a:ext cx="770100" cy="415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500" b="1">
                <a:solidFill>
                  <a:srgbClr val="CC0000"/>
                </a:solidFill>
                <a:latin typeface="Source Sans Pro" panose="020B0503030403020204"/>
                <a:ea typeface="Source Sans Pro" panose="020B0503030403020204"/>
                <a:cs typeface="Source Sans Pro" panose="020B0503030403020204"/>
                <a:sym typeface="Source Sans Pro" panose="020B0503030403020204"/>
              </a:rPr>
              <a:t>RECAP</a:t>
            </a:r>
            <a:endParaRPr sz="1500" b="1">
              <a:solidFill>
                <a:srgbClr val="CC0000"/>
              </a:solidFill>
              <a:latin typeface="Source Sans Pro" panose="020B0503030403020204"/>
              <a:ea typeface="Source Sans Pro" panose="020B0503030403020204"/>
              <a:cs typeface="Source Sans Pro" panose="020B0503030403020204"/>
              <a:sym typeface="Source Sans Pro" panose="020B0503030403020204"/>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3260</Words>
  <Application>WPS Presentation</Application>
  <PresentationFormat/>
  <Paragraphs>148</Paragraphs>
  <Slides>20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SimSun</vt:lpstr>
      <vt:lpstr>Wingdings</vt:lpstr>
      <vt:lpstr>Arial</vt:lpstr>
      <vt:lpstr>Raleway</vt:lpstr>
      <vt:lpstr>Comfortaa Light</vt:lpstr>
      <vt:lpstr>Lato</vt:lpstr>
      <vt:lpstr>Open Sans</vt:lpstr>
      <vt:lpstr>Source Sans Pro</vt:lpstr>
      <vt:lpstr>Source Code Pro</vt:lpstr>
      <vt:lpstr>Roboto</vt:lpstr>
      <vt:lpstr>Roboto Mono</vt:lpstr>
      <vt:lpstr>Courier New</vt:lpstr>
      <vt:lpstr>微软雅黑</vt:lpstr>
      <vt:lpstr>Arial Unicode MS</vt:lpstr>
      <vt:lpstr>Streamline</vt:lpstr>
      <vt:lpstr>PowerPoint 演示文稿</vt:lpstr>
      <vt:lpstr>HYPERLEDGER CACTUS</vt:lpstr>
      <vt:lpstr>Download &amp; Install</vt:lpstr>
      <vt:lpstr>Download &amp; Install</vt:lpstr>
      <vt:lpstr>Use Case: Supply Chain</vt:lpstr>
      <vt:lpstr>Scenario</vt:lpstr>
      <vt:lpstr>SHOW TIME</vt:lpstr>
      <vt:lpstr>PowerPoint 演示文稿</vt:lpstr>
      <vt:lpstr>HYPERLEDGER EXPLORER</vt:lpstr>
      <vt:lpstr>Methods to Install</vt:lpstr>
      <vt:lpstr>Pre-requisites</vt:lpstr>
      <vt:lpstr>Configure</vt:lpstr>
      <vt:lpstr>Configure</vt:lpstr>
      <vt:lpstr>Running Explorer</vt:lpstr>
      <vt:lpstr>Use Case: Asset Transfer</vt:lpstr>
      <vt:lpstr>Scenario</vt:lpstr>
      <vt:lpstr>SHOW TIME</vt:lpstr>
      <vt:lpstr>PowerPoint 演示文稿</vt:lpstr>
      <vt:lpstr>About Smart Contracts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maheeth</cp:lastModifiedBy>
  <cp:revision>1</cp:revision>
  <dcterms:created xsi:type="dcterms:W3CDTF">2022-02-16T21:47:37Z</dcterms:created>
  <dcterms:modified xsi:type="dcterms:W3CDTF">2022-02-16T21:47:37Z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1033-11.1.0.10920</vt:lpwstr>
  </property>
</Properties>
</file>